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72" r:id="rId2"/>
  </p:sldMasterIdLst>
  <p:notesMasterIdLst>
    <p:notesMasterId r:id="rId46"/>
  </p:notesMasterIdLst>
  <p:sldIdLst>
    <p:sldId id="289" r:id="rId3"/>
    <p:sldId id="326" r:id="rId4"/>
    <p:sldId id="257" r:id="rId5"/>
    <p:sldId id="324" r:id="rId6"/>
    <p:sldId id="325" r:id="rId7"/>
    <p:sldId id="327" r:id="rId8"/>
    <p:sldId id="259" r:id="rId9"/>
    <p:sldId id="362" r:id="rId10"/>
    <p:sldId id="328" r:id="rId11"/>
    <p:sldId id="353" r:id="rId12"/>
    <p:sldId id="354" r:id="rId13"/>
    <p:sldId id="355" r:id="rId14"/>
    <p:sldId id="356" r:id="rId15"/>
    <p:sldId id="357" r:id="rId16"/>
    <p:sldId id="264" r:id="rId17"/>
    <p:sldId id="358" r:id="rId18"/>
    <p:sldId id="272" r:id="rId19"/>
    <p:sldId id="274" r:id="rId20"/>
    <p:sldId id="283" r:id="rId21"/>
    <p:sldId id="275" r:id="rId22"/>
    <p:sldId id="281" r:id="rId23"/>
    <p:sldId id="282" r:id="rId24"/>
    <p:sldId id="364" r:id="rId25"/>
    <p:sldId id="380" r:id="rId26"/>
    <p:sldId id="381" r:id="rId27"/>
    <p:sldId id="365" r:id="rId28"/>
    <p:sldId id="382" r:id="rId29"/>
    <p:sldId id="366" r:id="rId30"/>
    <p:sldId id="367" r:id="rId31"/>
    <p:sldId id="383" r:id="rId32"/>
    <p:sldId id="384" r:id="rId33"/>
    <p:sldId id="385" r:id="rId34"/>
    <p:sldId id="386" r:id="rId35"/>
    <p:sldId id="387" r:id="rId36"/>
    <p:sldId id="388" r:id="rId37"/>
    <p:sldId id="375" r:id="rId38"/>
    <p:sldId id="376" r:id="rId39"/>
    <p:sldId id="273" r:id="rId40"/>
    <p:sldId id="389" r:id="rId41"/>
    <p:sldId id="285" r:id="rId42"/>
    <p:sldId id="286" r:id="rId43"/>
    <p:sldId id="287" r:id="rId44"/>
    <p:sldId id="32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C4A6"/>
    <a:srgbClr val="73B6D3"/>
    <a:srgbClr val="FBB190"/>
    <a:srgbClr val="FEDF9F"/>
    <a:srgbClr val="33CC33"/>
    <a:srgbClr val="66FF33"/>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2300" autoAdjust="0"/>
  </p:normalViewPr>
  <p:slideViewPr>
    <p:cSldViewPr snapToGrid="0">
      <p:cViewPr varScale="1">
        <p:scale>
          <a:sx n="110" d="100"/>
          <a:sy n="110" d="100"/>
        </p:scale>
        <p:origin x="11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F1D71-498D-47FC-A542-6A7DED14977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24DAD68-EA28-4354-842D-D796C85E1332}">
      <dgm:prSet custT="1"/>
      <dgm:spPr/>
      <dgm:t>
        <a:bodyPr/>
        <a:lstStyle/>
        <a:p>
          <a:r>
            <a:rPr lang="en-US" sz="1600" dirty="0"/>
            <a:t>Each person receives half of their DNA from their mother and half of their DNA from their father. These traits can be evaluated on two levels:</a:t>
          </a:r>
        </a:p>
      </dgm:t>
    </dgm:pt>
    <dgm:pt modelId="{FCDF9DF2-05C7-422D-8EA6-B8870CC9301C}" type="parTrans" cxnId="{08509746-BF7A-47A8-BD7E-3BE732334C75}">
      <dgm:prSet/>
      <dgm:spPr/>
      <dgm:t>
        <a:bodyPr/>
        <a:lstStyle/>
        <a:p>
          <a:endParaRPr lang="en-US"/>
        </a:p>
      </dgm:t>
    </dgm:pt>
    <dgm:pt modelId="{26153BBA-D430-4075-9ADF-1A04C1E8AFC6}" type="sibTrans" cxnId="{08509746-BF7A-47A8-BD7E-3BE732334C75}">
      <dgm:prSet/>
      <dgm:spPr/>
      <dgm:t>
        <a:bodyPr/>
        <a:lstStyle/>
        <a:p>
          <a:endParaRPr lang="en-US"/>
        </a:p>
      </dgm:t>
    </dgm:pt>
    <dgm:pt modelId="{6AA53285-67F6-4788-8069-7C8FA24A6F90}">
      <dgm:prSet/>
      <dgm:spPr/>
      <dgm:t>
        <a:bodyPr/>
        <a:lstStyle/>
        <a:p>
          <a:r>
            <a:rPr lang="en-US" b="1"/>
            <a:t>Genotype</a:t>
          </a:r>
          <a:r>
            <a:rPr lang="en-US"/>
            <a:t>- the genetic combination of traits from parents</a:t>
          </a:r>
        </a:p>
      </dgm:t>
    </dgm:pt>
    <dgm:pt modelId="{3AB4C041-E845-49C9-947D-546E1A8B9F35}" type="parTrans" cxnId="{928A1A1D-C368-41A9-AAEC-DCF598016339}">
      <dgm:prSet/>
      <dgm:spPr/>
      <dgm:t>
        <a:bodyPr/>
        <a:lstStyle/>
        <a:p>
          <a:endParaRPr lang="en-US"/>
        </a:p>
      </dgm:t>
    </dgm:pt>
    <dgm:pt modelId="{9E1B266B-1811-4045-8CDE-CF1DC6E0F456}" type="sibTrans" cxnId="{928A1A1D-C368-41A9-AAEC-DCF598016339}">
      <dgm:prSet/>
      <dgm:spPr/>
      <dgm:t>
        <a:bodyPr/>
        <a:lstStyle/>
        <a:p>
          <a:endParaRPr lang="en-US"/>
        </a:p>
      </dgm:t>
    </dgm:pt>
    <dgm:pt modelId="{2E59A679-A25D-4647-8E28-56200B9FA0B4}">
      <dgm:prSet/>
      <dgm:spPr/>
      <dgm:t>
        <a:bodyPr/>
        <a:lstStyle/>
        <a:p>
          <a:r>
            <a:rPr lang="en-US" b="1" dirty="0"/>
            <a:t>Phenotype</a:t>
          </a:r>
          <a:r>
            <a:rPr lang="en-US" dirty="0"/>
            <a:t>- the physical appearance of the traits being expressed</a:t>
          </a:r>
        </a:p>
      </dgm:t>
    </dgm:pt>
    <dgm:pt modelId="{2019A4FC-7FEB-43E9-B3D5-1716E6FAA0B9}" type="parTrans" cxnId="{2EFD0B4F-DC5A-422E-B0BE-2D845C04C379}">
      <dgm:prSet/>
      <dgm:spPr/>
      <dgm:t>
        <a:bodyPr/>
        <a:lstStyle/>
        <a:p>
          <a:endParaRPr lang="en-US"/>
        </a:p>
      </dgm:t>
    </dgm:pt>
    <dgm:pt modelId="{21D1CAB2-3E68-4A03-A10A-E667ED1C1C74}" type="sibTrans" cxnId="{2EFD0B4F-DC5A-422E-B0BE-2D845C04C379}">
      <dgm:prSet/>
      <dgm:spPr/>
      <dgm:t>
        <a:bodyPr/>
        <a:lstStyle/>
        <a:p>
          <a:endParaRPr lang="en-US"/>
        </a:p>
      </dgm:t>
    </dgm:pt>
    <dgm:pt modelId="{6E19CBB5-9F4B-4DE5-9EC2-80629ECB2ADF}">
      <dgm:prSet/>
      <dgm:spPr/>
      <dgm:t>
        <a:bodyPr/>
        <a:lstStyle/>
        <a:p>
          <a:r>
            <a:rPr lang="en-US" dirty="0"/>
            <a:t>But how does your body pick which traits are expressed? It matters if that allele is dominant or recessive.</a:t>
          </a:r>
        </a:p>
      </dgm:t>
    </dgm:pt>
    <dgm:pt modelId="{3041DA84-4956-4CC5-9B6B-1BBB2171E9E8}" type="parTrans" cxnId="{173CD56F-7B73-4E89-9AAC-1647E0426151}">
      <dgm:prSet/>
      <dgm:spPr/>
      <dgm:t>
        <a:bodyPr/>
        <a:lstStyle/>
        <a:p>
          <a:endParaRPr lang="en-US"/>
        </a:p>
      </dgm:t>
    </dgm:pt>
    <dgm:pt modelId="{ED3FF5B8-1B62-4B3A-9B90-203837C0A5DB}" type="sibTrans" cxnId="{173CD56F-7B73-4E89-9AAC-1647E0426151}">
      <dgm:prSet/>
      <dgm:spPr/>
      <dgm:t>
        <a:bodyPr/>
        <a:lstStyle/>
        <a:p>
          <a:endParaRPr lang="en-US"/>
        </a:p>
      </dgm:t>
    </dgm:pt>
    <dgm:pt modelId="{88B1F9E6-3703-4B76-82B2-BACF5DC0D608}">
      <dgm:prSet/>
      <dgm:spPr/>
      <dgm:t>
        <a:bodyPr/>
        <a:lstStyle/>
        <a:p>
          <a:r>
            <a:rPr lang="en-US" b="1"/>
            <a:t>Dominant allele</a:t>
          </a:r>
          <a:r>
            <a:rPr lang="en-US"/>
            <a:t>- This allele for a gene has a stronger chance of being expressed (ex: brown eyes)</a:t>
          </a:r>
        </a:p>
      </dgm:t>
    </dgm:pt>
    <dgm:pt modelId="{60491ADE-4221-4237-91A4-ED7A70452C65}" type="parTrans" cxnId="{3D5943BB-A2EC-4CB0-AEC9-2ED51E134F6A}">
      <dgm:prSet/>
      <dgm:spPr/>
      <dgm:t>
        <a:bodyPr/>
        <a:lstStyle/>
        <a:p>
          <a:endParaRPr lang="en-US"/>
        </a:p>
      </dgm:t>
    </dgm:pt>
    <dgm:pt modelId="{828D00B6-7724-4A39-B9C9-C64E5C8AE995}" type="sibTrans" cxnId="{3D5943BB-A2EC-4CB0-AEC9-2ED51E134F6A}">
      <dgm:prSet/>
      <dgm:spPr/>
      <dgm:t>
        <a:bodyPr/>
        <a:lstStyle/>
        <a:p>
          <a:endParaRPr lang="en-US"/>
        </a:p>
      </dgm:t>
    </dgm:pt>
    <dgm:pt modelId="{2F178ABE-18FF-4046-80DB-6FB5CAC86A65}">
      <dgm:prSet/>
      <dgm:spPr/>
      <dgm:t>
        <a:bodyPr/>
        <a:lstStyle/>
        <a:p>
          <a:r>
            <a:rPr lang="en-US" b="1"/>
            <a:t>Recessive allele</a:t>
          </a:r>
          <a:r>
            <a:rPr lang="en-US"/>
            <a:t>- This allele for a gene has a weaker chance of being expressed (ex: blue eyes)</a:t>
          </a:r>
        </a:p>
      </dgm:t>
    </dgm:pt>
    <dgm:pt modelId="{3E2561B0-5A2B-4CA3-9AFD-844C34E16951}" type="parTrans" cxnId="{757395F3-0295-40B0-A386-342DA63CB714}">
      <dgm:prSet/>
      <dgm:spPr/>
      <dgm:t>
        <a:bodyPr/>
        <a:lstStyle/>
        <a:p>
          <a:endParaRPr lang="en-US"/>
        </a:p>
      </dgm:t>
    </dgm:pt>
    <dgm:pt modelId="{87400B96-25A9-4FFD-812F-8BD54ACF81D1}" type="sibTrans" cxnId="{757395F3-0295-40B0-A386-342DA63CB714}">
      <dgm:prSet/>
      <dgm:spPr/>
      <dgm:t>
        <a:bodyPr/>
        <a:lstStyle/>
        <a:p>
          <a:endParaRPr lang="en-US"/>
        </a:p>
      </dgm:t>
    </dgm:pt>
    <dgm:pt modelId="{D8206476-301B-4A19-8FD0-05FD7D68558B}">
      <dgm:prSet/>
      <dgm:spPr/>
      <dgm:t>
        <a:bodyPr/>
        <a:lstStyle/>
        <a:p>
          <a:r>
            <a:rPr lang="en-US" dirty="0"/>
            <a:t>How do these alleles blend from two different parents?</a:t>
          </a:r>
        </a:p>
      </dgm:t>
    </dgm:pt>
    <dgm:pt modelId="{B99091C1-C1B8-4C65-8A44-A6515D90DB34}" type="parTrans" cxnId="{F444CB21-2486-4EBC-8D12-E497167E5969}">
      <dgm:prSet/>
      <dgm:spPr/>
      <dgm:t>
        <a:bodyPr/>
        <a:lstStyle/>
        <a:p>
          <a:endParaRPr lang="en-US"/>
        </a:p>
      </dgm:t>
    </dgm:pt>
    <dgm:pt modelId="{525C339B-39C3-4483-B047-4A08BD719AB8}" type="sibTrans" cxnId="{F444CB21-2486-4EBC-8D12-E497167E5969}">
      <dgm:prSet/>
      <dgm:spPr/>
      <dgm:t>
        <a:bodyPr/>
        <a:lstStyle/>
        <a:p>
          <a:endParaRPr lang="en-US"/>
        </a:p>
      </dgm:t>
    </dgm:pt>
    <dgm:pt modelId="{DA1DA64D-EF88-4AAF-AE24-F03BCE0605ED}">
      <dgm:prSet/>
      <dgm:spPr/>
      <dgm:t>
        <a:bodyPr/>
        <a:lstStyle/>
        <a:p>
          <a:r>
            <a:rPr lang="en-US" b="1" dirty="0"/>
            <a:t>Homozygous</a:t>
          </a:r>
          <a:r>
            <a:rPr lang="en-US" dirty="0"/>
            <a:t>- When the parents each have the same trait that is passed on</a:t>
          </a:r>
        </a:p>
      </dgm:t>
    </dgm:pt>
    <dgm:pt modelId="{51F4F99E-77CA-42B7-9FCC-79EC4B6BB828}" type="parTrans" cxnId="{40A72B05-16CB-4D2C-A3E2-1ABC88A88F58}">
      <dgm:prSet/>
      <dgm:spPr/>
      <dgm:t>
        <a:bodyPr/>
        <a:lstStyle/>
        <a:p>
          <a:endParaRPr lang="en-US"/>
        </a:p>
      </dgm:t>
    </dgm:pt>
    <dgm:pt modelId="{C70D46CD-FFBA-4307-A969-3A11D282B549}" type="sibTrans" cxnId="{40A72B05-16CB-4D2C-A3E2-1ABC88A88F58}">
      <dgm:prSet/>
      <dgm:spPr/>
      <dgm:t>
        <a:bodyPr/>
        <a:lstStyle/>
        <a:p>
          <a:endParaRPr lang="en-US"/>
        </a:p>
      </dgm:t>
    </dgm:pt>
    <dgm:pt modelId="{D564DC6D-94EB-4CCA-B03B-9C2B1154B556}">
      <dgm:prSet/>
      <dgm:spPr/>
      <dgm:t>
        <a:bodyPr/>
        <a:lstStyle/>
        <a:p>
          <a:r>
            <a:rPr lang="en-US" b="1" dirty="0"/>
            <a:t>Heterozygous</a:t>
          </a:r>
          <a:r>
            <a:rPr lang="en-US" dirty="0"/>
            <a:t>- When the parents have different traits, creating a blend. The dominant allele will “win” expression</a:t>
          </a:r>
        </a:p>
      </dgm:t>
    </dgm:pt>
    <dgm:pt modelId="{52A3FE6D-CE66-4544-92F6-4B9DBB01C90A}" type="parTrans" cxnId="{53D73BC3-0C9E-4574-BB4C-6AF69D68EC17}">
      <dgm:prSet/>
      <dgm:spPr/>
      <dgm:t>
        <a:bodyPr/>
        <a:lstStyle/>
        <a:p>
          <a:endParaRPr lang="en-US"/>
        </a:p>
      </dgm:t>
    </dgm:pt>
    <dgm:pt modelId="{9E3089CE-8D07-4795-B8FD-02428BD81A19}" type="sibTrans" cxnId="{53D73BC3-0C9E-4574-BB4C-6AF69D68EC17}">
      <dgm:prSet/>
      <dgm:spPr/>
      <dgm:t>
        <a:bodyPr/>
        <a:lstStyle/>
        <a:p>
          <a:endParaRPr lang="en-US"/>
        </a:p>
      </dgm:t>
    </dgm:pt>
    <dgm:pt modelId="{DAAD3366-56B7-42C3-857F-0DC9BD1B6D42}" type="pres">
      <dgm:prSet presAssocID="{EBCF1D71-498D-47FC-A542-6A7DED149773}" presName="Name0" presStyleCnt="0">
        <dgm:presLayoutVars>
          <dgm:dir/>
          <dgm:animLvl val="lvl"/>
          <dgm:resizeHandles val="exact"/>
        </dgm:presLayoutVars>
      </dgm:prSet>
      <dgm:spPr/>
    </dgm:pt>
    <dgm:pt modelId="{52F8ED1E-EF11-488F-B713-648F421E7D51}" type="pres">
      <dgm:prSet presAssocID="{724DAD68-EA28-4354-842D-D796C85E1332}" presName="composite" presStyleCnt="0"/>
      <dgm:spPr/>
    </dgm:pt>
    <dgm:pt modelId="{D79A17A1-A621-4FDA-B721-3B19B10D9CBE}" type="pres">
      <dgm:prSet presAssocID="{724DAD68-EA28-4354-842D-D796C85E1332}" presName="parTx" presStyleLbl="alignNode1" presStyleIdx="0" presStyleCnt="3" custScaleY="164416">
        <dgm:presLayoutVars>
          <dgm:chMax val="0"/>
          <dgm:chPref val="0"/>
          <dgm:bulletEnabled val="1"/>
        </dgm:presLayoutVars>
      </dgm:prSet>
      <dgm:spPr/>
    </dgm:pt>
    <dgm:pt modelId="{64F3222D-DACA-493B-B3E3-D34719CFC22F}" type="pres">
      <dgm:prSet presAssocID="{724DAD68-EA28-4354-842D-D796C85E1332}" presName="desTx" presStyleLbl="alignAccFollowNode1" presStyleIdx="0" presStyleCnt="3" custLinFactNeighborX="-284" custLinFactNeighborY="19630">
        <dgm:presLayoutVars>
          <dgm:bulletEnabled val="1"/>
        </dgm:presLayoutVars>
      </dgm:prSet>
      <dgm:spPr/>
    </dgm:pt>
    <dgm:pt modelId="{F307F805-392B-4849-9C13-26A7B90B1A49}" type="pres">
      <dgm:prSet presAssocID="{26153BBA-D430-4075-9ADF-1A04C1E8AFC6}" presName="space" presStyleCnt="0"/>
      <dgm:spPr/>
    </dgm:pt>
    <dgm:pt modelId="{A9A16D45-F415-4492-A8D7-79A24FAEB495}" type="pres">
      <dgm:prSet presAssocID="{6E19CBB5-9F4B-4DE5-9EC2-80629ECB2ADF}" presName="composite" presStyleCnt="0"/>
      <dgm:spPr/>
    </dgm:pt>
    <dgm:pt modelId="{365EB5BA-57E0-4A6F-980B-1F4CA1206689}" type="pres">
      <dgm:prSet presAssocID="{6E19CBB5-9F4B-4DE5-9EC2-80629ECB2ADF}" presName="parTx" presStyleLbl="alignNode1" presStyleIdx="1" presStyleCnt="3">
        <dgm:presLayoutVars>
          <dgm:chMax val="0"/>
          <dgm:chPref val="0"/>
          <dgm:bulletEnabled val="1"/>
        </dgm:presLayoutVars>
      </dgm:prSet>
      <dgm:spPr/>
    </dgm:pt>
    <dgm:pt modelId="{1FDEDF92-40AC-4DB9-8A33-3339657F8212}" type="pres">
      <dgm:prSet presAssocID="{6E19CBB5-9F4B-4DE5-9EC2-80629ECB2ADF}" presName="desTx" presStyleLbl="alignAccFollowNode1" presStyleIdx="1" presStyleCnt="3">
        <dgm:presLayoutVars>
          <dgm:bulletEnabled val="1"/>
        </dgm:presLayoutVars>
      </dgm:prSet>
      <dgm:spPr/>
    </dgm:pt>
    <dgm:pt modelId="{A1B942C1-C1F2-4C61-84F6-E63844DC3CB3}" type="pres">
      <dgm:prSet presAssocID="{ED3FF5B8-1B62-4B3A-9B90-203837C0A5DB}" presName="space" presStyleCnt="0"/>
      <dgm:spPr/>
    </dgm:pt>
    <dgm:pt modelId="{EB22EF13-FC76-493E-A4BC-166834C8B6D2}" type="pres">
      <dgm:prSet presAssocID="{D8206476-301B-4A19-8FD0-05FD7D68558B}" presName="composite" presStyleCnt="0"/>
      <dgm:spPr/>
    </dgm:pt>
    <dgm:pt modelId="{3665CC04-F03E-4AED-B371-45A841D940FD}" type="pres">
      <dgm:prSet presAssocID="{D8206476-301B-4A19-8FD0-05FD7D68558B}" presName="parTx" presStyleLbl="alignNode1" presStyleIdx="2" presStyleCnt="3">
        <dgm:presLayoutVars>
          <dgm:chMax val="0"/>
          <dgm:chPref val="0"/>
          <dgm:bulletEnabled val="1"/>
        </dgm:presLayoutVars>
      </dgm:prSet>
      <dgm:spPr/>
    </dgm:pt>
    <dgm:pt modelId="{3AB25FA5-1969-4942-A128-731274263245}" type="pres">
      <dgm:prSet presAssocID="{D8206476-301B-4A19-8FD0-05FD7D68558B}" presName="desTx" presStyleLbl="alignAccFollowNode1" presStyleIdx="2" presStyleCnt="3">
        <dgm:presLayoutVars>
          <dgm:bulletEnabled val="1"/>
        </dgm:presLayoutVars>
      </dgm:prSet>
      <dgm:spPr/>
    </dgm:pt>
  </dgm:ptLst>
  <dgm:cxnLst>
    <dgm:cxn modelId="{40A72B05-16CB-4D2C-A3E2-1ABC88A88F58}" srcId="{D8206476-301B-4A19-8FD0-05FD7D68558B}" destId="{DA1DA64D-EF88-4AAF-AE24-F03BCE0605ED}" srcOrd="0" destOrd="0" parTransId="{51F4F99E-77CA-42B7-9FCC-79EC4B6BB828}" sibTransId="{C70D46CD-FFBA-4307-A969-3A11D282B549}"/>
    <dgm:cxn modelId="{B07EAC13-EF74-42CB-9FC1-D82F5B5D6951}" type="presOf" srcId="{D8206476-301B-4A19-8FD0-05FD7D68558B}" destId="{3665CC04-F03E-4AED-B371-45A841D940FD}" srcOrd="0" destOrd="0" presId="urn:microsoft.com/office/officeart/2005/8/layout/hList1"/>
    <dgm:cxn modelId="{928A1A1D-C368-41A9-AAEC-DCF598016339}" srcId="{724DAD68-EA28-4354-842D-D796C85E1332}" destId="{6AA53285-67F6-4788-8069-7C8FA24A6F90}" srcOrd="0" destOrd="0" parTransId="{3AB4C041-E845-49C9-947D-546E1A8B9F35}" sibTransId="{9E1B266B-1811-4045-8CDE-CF1DC6E0F456}"/>
    <dgm:cxn modelId="{F444CB21-2486-4EBC-8D12-E497167E5969}" srcId="{EBCF1D71-498D-47FC-A542-6A7DED149773}" destId="{D8206476-301B-4A19-8FD0-05FD7D68558B}" srcOrd="2" destOrd="0" parTransId="{B99091C1-C1B8-4C65-8A44-A6515D90DB34}" sibTransId="{525C339B-39C3-4483-B047-4A08BD719AB8}"/>
    <dgm:cxn modelId="{835D8A28-1BA7-4601-8A65-8A6B7B428385}" type="presOf" srcId="{6AA53285-67F6-4788-8069-7C8FA24A6F90}" destId="{64F3222D-DACA-493B-B3E3-D34719CFC22F}" srcOrd="0" destOrd="0" presId="urn:microsoft.com/office/officeart/2005/8/layout/hList1"/>
    <dgm:cxn modelId="{08509746-BF7A-47A8-BD7E-3BE732334C75}" srcId="{EBCF1D71-498D-47FC-A542-6A7DED149773}" destId="{724DAD68-EA28-4354-842D-D796C85E1332}" srcOrd="0" destOrd="0" parTransId="{FCDF9DF2-05C7-422D-8EA6-B8870CC9301C}" sibTransId="{26153BBA-D430-4075-9ADF-1A04C1E8AFC6}"/>
    <dgm:cxn modelId="{B24DE04D-AD2F-44A6-BC9A-2A0DF50F690F}" type="presOf" srcId="{2F178ABE-18FF-4046-80DB-6FB5CAC86A65}" destId="{1FDEDF92-40AC-4DB9-8A33-3339657F8212}" srcOrd="0" destOrd="1" presId="urn:microsoft.com/office/officeart/2005/8/layout/hList1"/>
    <dgm:cxn modelId="{2EFD0B4F-DC5A-422E-B0BE-2D845C04C379}" srcId="{724DAD68-EA28-4354-842D-D796C85E1332}" destId="{2E59A679-A25D-4647-8E28-56200B9FA0B4}" srcOrd="1" destOrd="0" parTransId="{2019A4FC-7FEB-43E9-B3D5-1716E6FAA0B9}" sibTransId="{21D1CAB2-3E68-4A03-A10A-E667ED1C1C74}"/>
    <dgm:cxn modelId="{173CD56F-7B73-4E89-9AAC-1647E0426151}" srcId="{EBCF1D71-498D-47FC-A542-6A7DED149773}" destId="{6E19CBB5-9F4B-4DE5-9EC2-80629ECB2ADF}" srcOrd="1" destOrd="0" parTransId="{3041DA84-4956-4CC5-9B6B-1BBB2171E9E8}" sibTransId="{ED3FF5B8-1B62-4B3A-9B90-203837C0A5DB}"/>
    <dgm:cxn modelId="{4ECF3174-F158-4CED-94D7-A9D36E1B6E5A}" type="presOf" srcId="{2E59A679-A25D-4647-8E28-56200B9FA0B4}" destId="{64F3222D-DACA-493B-B3E3-D34719CFC22F}" srcOrd="0" destOrd="1" presId="urn:microsoft.com/office/officeart/2005/8/layout/hList1"/>
    <dgm:cxn modelId="{8979277B-F7BF-44CF-99F1-3BED566046D9}" type="presOf" srcId="{DA1DA64D-EF88-4AAF-AE24-F03BCE0605ED}" destId="{3AB25FA5-1969-4942-A128-731274263245}" srcOrd="0" destOrd="0" presId="urn:microsoft.com/office/officeart/2005/8/layout/hList1"/>
    <dgm:cxn modelId="{EFBA22A0-33F2-4155-91BF-37601C985E21}" type="presOf" srcId="{D564DC6D-94EB-4CCA-B03B-9C2B1154B556}" destId="{3AB25FA5-1969-4942-A128-731274263245}" srcOrd="0" destOrd="1" presId="urn:microsoft.com/office/officeart/2005/8/layout/hList1"/>
    <dgm:cxn modelId="{7E72EAB3-A73A-45CC-BE5C-F22E55195D43}" type="presOf" srcId="{EBCF1D71-498D-47FC-A542-6A7DED149773}" destId="{DAAD3366-56B7-42C3-857F-0DC9BD1B6D42}" srcOrd="0" destOrd="0" presId="urn:microsoft.com/office/officeart/2005/8/layout/hList1"/>
    <dgm:cxn modelId="{3D5943BB-A2EC-4CB0-AEC9-2ED51E134F6A}" srcId="{6E19CBB5-9F4B-4DE5-9EC2-80629ECB2ADF}" destId="{88B1F9E6-3703-4B76-82B2-BACF5DC0D608}" srcOrd="0" destOrd="0" parTransId="{60491ADE-4221-4237-91A4-ED7A70452C65}" sibTransId="{828D00B6-7724-4A39-B9C9-C64E5C8AE995}"/>
    <dgm:cxn modelId="{FAFD83C1-2DF9-4F1B-895D-6F2EB5E65C0D}" type="presOf" srcId="{6E19CBB5-9F4B-4DE5-9EC2-80629ECB2ADF}" destId="{365EB5BA-57E0-4A6F-980B-1F4CA1206689}" srcOrd="0" destOrd="0" presId="urn:microsoft.com/office/officeart/2005/8/layout/hList1"/>
    <dgm:cxn modelId="{53D73BC3-0C9E-4574-BB4C-6AF69D68EC17}" srcId="{D8206476-301B-4A19-8FD0-05FD7D68558B}" destId="{D564DC6D-94EB-4CCA-B03B-9C2B1154B556}" srcOrd="1" destOrd="0" parTransId="{52A3FE6D-CE66-4544-92F6-4B9DBB01C90A}" sibTransId="{9E3089CE-8D07-4795-B8FD-02428BD81A19}"/>
    <dgm:cxn modelId="{54D356D3-3EC0-480A-8A90-42E79F947286}" type="presOf" srcId="{724DAD68-EA28-4354-842D-D796C85E1332}" destId="{D79A17A1-A621-4FDA-B721-3B19B10D9CBE}" srcOrd="0" destOrd="0" presId="urn:microsoft.com/office/officeart/2005/8/layout/hList1"/>
    <dgm:cxn modelId="{B41480EF-98D7-40D3-A370-33737A93B839}" type="presOf" srcId="{88B1F9E6-3703-4B76-82B2-BACF5DC0D608}" destId="{1FDEDF92-40AC-4DB9-8A33-3339657F8212}" srcOrd="0" destOrd="0" presId="urn:microsoft.com/office/officeart/2005/8/layout/hList1"/>
    <dgm:cxn modelId="{757395F3-0295-40B0-A386-342DA63CB714}" srcId="{6E19CBB5-9F4B-4DE5-9EC2-80629ECB2ADF}" destId="{2F178ABE-18FF-4046-80DB-6FB5CAC86A65}" srcOrd="1" destOrd="0" parTransId="{3E2561B0-5A2B-4CA3-9AFD-844C34E16951}" sibTransId="{87400B96-25A9-4FFD-812F-8BD54ACF81D1}"/>
    <dgm:cxn modelId="{F2257AA7-0525-4C5E-8697-E5C48AC614AD}" type="presParOf" srcId="{DAAD3366-56B7-42C3-857F-0DC9BD1B6D42}" destId="{52F8ED1E-EF11-488F-B713-648F421E7D51}" srcOrd="0" destOrd="0" presId="urn:microsoft.com/office/officeart/2005/8/layout/hList1"/>
    <dgm:cxn modelId="{1084A983-D3AE-4F66-AD38-86301961E9B1}" type="presParOf" srcId="{52F8ED1E-EF11-488F-B713-648F421E7D51}" destId="{D79A17A1-A621-4FDA-B721-3B19B10D9CBE}" srcOrd="0" destOrd="0" presId="urn:microsoft.com/office/officeart/2005/8/layout/hList1"/>
    <dgm:cxn modelId="{B75762B8-06F4-4841-B31B-5740CECBE722}" type="presParOf" srcId="{52F8ED1E-EF11-488F-B713-648F421E7D51}" destId="{64F3222D-DACA-493B-B3E3-D34719CFC22F}" srcOrd="1" destOrd="0" presId="urn:microsoft.com/office/officeart/2005/8/layout/hList1"/>
    <dgm:cxn modelId="{D1A81274-EE88-42A5-BD03-1FB9EE1A628C}" type="presParOf" srcId="{DAAD3366-56B7-42C3-857F-0DC9BD1B6D42}" destId="{F307F805-392B-4849-9C13-26A7B90B1A49}" srcOrd="1" destOrd="0" presId="urn:microsoft.com/office/officeart/2005/8/layout/hList1"/>
    <dgm:cxn modelId="{C8F57300-A753-444A-937C-E10D06A61CC0}" type="presParOf" srcId="{DAAD3366-56B7-42C3-857F-0DC9BD1B6D42}" destId="{A9A16D45-F415-4492-A8D7-79A24FAEB495}" srcOrd="2" destOrd="0" presId="urn:microsoft.com/office/officeart/2005/8/layout/hList1"/>
    <dgm:cxn modelId="{3037641F-9601-4FB1-A5CC-722ECCFB9FA8}" type="presParOf" srcId="{A9A16D45-F415-4492-A8D7-79A24FAEB495}" destId="{365EB5BA-57E0-4A6F-980B-1F4CA1206689}" srcOrd="0" destOrd="0" presId="urn:microsoft.com/office/officeart/2005/8/layout/hList1"/>
    <dgm:cxn modelId="{4B17BF6D-23E3-49A2-B444-530558D32276}" type="presParOf" srcId="{A9A16D45-F415-4492-A8D7-79A24FAEB495}" destId="{1FDEDF92-40AC-4DB9-8A33-3339657F8212}" srcOrd="1" destOrd="0" presId="urn:microsoft.com/office/officeart/2005/8/layout/hList1"/>
    <dgm:cxn modelId="{05640E05-AFA3-4E76-ACE5-61B155F396B2}" type="presParOf" srcId="{DAAD3366-56B7-42C3-857F-0DC9BD1B6D42}" destId="{A1B942C1-C1F2-4C61-84F6-E63844DC3CB3}" srcOrd="3" destOrd="0" presId="urn:microsoft.com/office/officeart/2005/8/layout/hList1"/>
    <dgm:cxn modelId="{85A03882-E62F-4D0B-AE64-88307BAC9989}" type="presParOf" srcId="{DAAD3366-56B7-42C3-857F-0DC9BD1B6D42}" destId="{EB22EF13-FC76-493E-A4BC-166834C8B6D2}" srcOrd="4" destOrd="0" presId="urn:microsoft.com/office/officeart/2005/8/layout/hList1"/>
    <dgm:cxn modelId="{5C6FE600-948D-4C18-9D12-796E05E51CDA}" type="presParOf" srcId="{EB22EF13-FC76-493E-A4BC-166834C8B6D2}" destId="{3665CC04-F03E-4AED-B371-45A841D940FD}" srcOrd="0" destOrd="0" presId="urn:microsoft.com/office/officeart/2005/8/layout/hList1"/>
    <dgm:cxn modelId="{3B8BFCEA-97AF-4687-92FF-9280951EA0AE}" type="presParOf" srcId="{EB22EF13-FC76-493E-A4BC-166834C8B6D2}" destId="{3AB25FA5-1969-4942-A128-73127426324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2A00C9-7F20-4AC2-8BE3-22569D2432F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549A138-F755-4FB4-B913-2EC62ABD4D30}">
      <dgm:prSet/>
      <dgm:spPr/>
      <dgm:t>
        <a:bodyPr/>
        <a:lstStyle/>
        <a:p>
          <a:r>
            <a:rPr lang="en-US" dirty="0"/>
            <a:t>The hindbrain contains the cerebellum and regions of the brainstem known as the medulla and pons</a:t>
          </a:r>
        </a:p>
      </dgm:t>
    </dgm:pt>
    <dgm:pt modelId="{0575CA3F-DC54-4840-932F-495BF4894057}" type="parTrans" cxnId="{3BAB2C37-E780-40D0-9B9D-2848EA961B9A}">
      <dgm:prSet/>
      <dgm:spPr/>
      <dgm:t>
        <a:bodyPr/>
        <a:lstStyle/>
        <a:p>
          <a:endParaRPr lang="en-US"/>
        </a:p>
      </dgm:t>
    </dgm:pt>
    <dgm:pt modelId="{D84A2FEA-8841-4A16-B2A3-83F578BEED0F}" type="sibTrans" cxnId="{3BAB2C37-E780-40D0-9B9D-2848EA961B9A}">
      <dgm:prSet/>
      <dgm:spPr/>
      <dgm:t>
        <a:bodyPr/>
        <a:lstStyle/>
        <a:p>
          <a:endParaRPr lang="en-US"/>
        </a:p>
      </dgm:t>
    </dgm:pt>
    <dgm:pt modelId="{515ACAA8-6896-433A-9E67-BCB346CD9581}">
      <dgm:prSet/>
      <dgm:spPr/>
      <dgm:t>
        <a:bodyPr/>
        <a:lstStyle/>
        <a:p>
          <a:r>
            <a:rPr lang="en-US" b="1" dirty="0"/>
            <a:t>Cerebellum</a:t>
          </a:r>
          <a:r>
            <a:rPr lang="en-US" dirty="0"/>
            <a:t>:</a:t>
          </a:r>
          <a:r>
            <a:rPr lang="en-US" b="1" dirty="0"/>
            <a:t> </a:t>
          </a:r>
          <a:r>
            <a:rPr lang="en-US" dirty="0"/>
            <a:t>receives messages from muscles, tendons, joints, and structures in our ear to control balance, coordination, movement, and motor skills. The cerebellum also aids in procedural memory (muscle memory).</a:t>
          </a:r>
        </a:p>
      </dgm:t>
    </dgm:pt>
    <dgm:pt modelId="{DC1BC990-E3FE-4901-B8F2-F3FD63A80D0C}" type="parTrans" cxnId="{57FD028F-54F1-439E-B6CF-7E070B131CDC}">
      <dgm:prSet/>
      <dgm:spPr/>
      <dgm:t>
        <a:bodyPr/>
        <a:lstStyle/>
        <a:p>
          <a:endParaRPr lang="en-US"/>
        </a:p>
      </dgm:t>
    </dgm:pt>
    <dgm:pt modelId="{AD4583A0-A76C-4CF1-9887-872E783EF803}" type="sibTrans" cxnId="{57FD028F-54F1-439E-B6CF-7E070B131CDC}">
      <dgm:prSet/>
      <dgm:spPr/>
      <dgm:t>
        <a:bodyPr/>
        <a:lstStyle/>
        <a:p>
          <a:endParaRPr lang="en-US"/>
        </a:p>
      </dgm:t>
    </dgm:pt>
    <dgm:pt modelId="{783B3113-0C51-4DBE-A60D-427A3EB0B022}">
      <dgm:prSet/>
      <dgm:spPr/>
      <dgm:t>
        <a:bodyPr/>
        <a:lstStyle/>
        <a:p>
          <a:r>
            <a:rPr lang="en-US" b="1"/>
            <a:t>Medulla (medulla oblongata)</a:t>
          </a:r>
          <a:r>
            <a:rPr lang="en-US"/>
            <a:t>: controls the automatic processes of the autonomic nervous system such as breathing, blood pressure, and heart rate</a:t>
          </a:r>
        </a:p>
      </dgm:t>
    </dgm:pt>
    <dgm:pt modelId="{3C1A403A-44C7-4E69-98D6-BCEB88EC8C11}" type="parTrans" cxnId="{A011EF16-BEEC-4C39-BBBF-C4E35C582B05}">
      <dgm:prSet/>
      <dgm:spPr/>
      <dgm:t>
        <a:bodyPr/>
        <a:lstStyle/>
        <a:p>
          <a:endParaRPr lang="en-US"/>
        </a:p>
      </dgm:t>
    </dgm:pt>
    <dgm:pt modelId="{04102159-A805-402D-A2F3-499C83826F80}" type="sibTrans" cxnId="{A011EF16-BEEC-4C39-BBBF-C4E35C582B05}">
      <dgm:prSet/>
      <dgm:spPr/>
      <dgm:t>
        <a:bodyPr/>
        <a:lstStyle/>
        <a:p>
          <a:endParaRPr lang="en-US"/>
        </a:p>
      </dgm:t>
    </dgm:pt>
    <dgm:pt modelId="{717827CD-D963-46B1-BE96-A98964E2E85C}">
      <dgm:prSet/>
      <dgm:spPr/>
      <dgm:t>
        <a:bodyPr/>
        <a:lstStyle/>
        <a:p>
          <a:r>
            <a:rPr lang="en-US" b="1"/>
            <a:t>Pons</a:t>
          </a:r>
          <a:r>
            <a:rPr lang="en-US"/>
            <a:t>: connects the hindbrain to the rest of the brain, and is involved in regulating brain activity during sleep</a:t>
          </a:r>
        </a:p>
      </dgm:t>
    </dgm:pt>
    <dgm:pt modelId="{333899BC-92B7-4741-A6D3-23D915913455}" type="parTrans" cxnId="{133A2B79-6B4E-4B24-A40A-62D54B7E4B0C}">
      <dgm:prSet/>
      <dgm:spPr/>
      <dgm:t>
        <a:bodyPr/>
        <a:lstStyle/>
        <a:p>
          <a:endParaRPr lang="en-US"/>
        </a:p>
      </dgm:t>
    </dgm:pt>
    <dgm:pt modelId="{732F9D5E-3915-404F-B093-A5AC136D6106}" type="sibTrans" cxnId="{133A2B79-6B4E-4B24-A40A-62D54B7E4B0C}">
      <dgm:prSet/>
      <dgm:spPr/>
      <dgm:t>
        <a:bodyPr/>
        <a:lstStyle/>
        <a:p>
          <a:endParaRPr lang="en-US"/>
        </a:p>
      </dgm:t>
    </dgm:pt>
    <dgm:pt modelId="{8B03E0DF-D1CD-46A3-BABA-2ECC4AF6DE31}" type="pres">
      <dgm:prSet presAssocID="{C22A00C9-7F20-4AC2-8BE3-22569D2432FE}" presName="vert0" presStyleCnt="0">
        <dgm:presLayoutVars>
          <dgm:dir/>
          <dgm:animOne val="branch"/>
          <dgm:animLvl val="lvl"/>
        </dgm:presLayoutVars>
      </dgm:prSet>
      <dgm:spPr/>
    </dgm:pt>
    <dgm:pt modelId="{6997522C-15B3-4328-B92D-1633A569D056}" type="pres">
      <dgm:prSet presAssocID="{D549A138-F755-4FB4-B913-2EC62ABD4D30}" presName="thickLine" presStyleLbl="alignNode1" presStyleIdx="0" presStyleCnt="4"/>
      <dgm:spPr/>
    </dgm:pt>
    <dgm:pt modelId="{AD0954B9-F216-48F9-AEA9-1841C2476E70}" type="pres">
      <dgm:prSet presAssocID="{D549A138-F755-4FB4-B913-2EC62ABD4D30}" presName="horz1" presStyleCnt="0"/>
      <dgm:spPr/>
    </dgm:pt>
    <dgm:pt modelId="{056FF2BA-51DE-47CA-A4B8-DE04E01C2A2A}" type="pres">
      <dgm:prSet presAssocID="{D549A138-F755-4FB4-B913-2EC62ABD4D30}" presName="tx1" presStyleLbl="revTx" presStyleIdx="0" presStyleCnt="4"/>
      <dgm:spPr/>
    </dgm:pt>
    <dgm:pt modelId="{5691D328-FD6E-4477-808B-ADB51A2E79DD}" type="pres">
      <dgm:prSet presAssocID="{D549A138-F755-4FB4-B913-2EC62ABD4D30}" presName="vert1" presStyleCnt="0"/>
      <dgm:spPr/>
    </dgm:pt>
    <dgm:pt modelId="{37722E74-80CB-4B24-884B-2677E3B0DFF5}" type="pres">
      <dgm:prSet presAssocID="{515ACAA8-6896-433A-9E67-BCB346CD9581}" presName="thickLine" presStyleLbl="alignNode1" presStyleIdx="1" presStyleCnt="4"/>
      <dgm:spPr/>
    </dgm:pt>
    <dgm:pt modelId="{4C3139A3-300B-4E5D-9F66-1BFB3A7F4C8E}" type="pres">
      <dgm:prSet presAssocID="{515ACAA8-6896-433A-9E67-BCB346CD9581}" presName="horz1" presStyleCnt="0"/>
      <dgm:spPr/>
    </dgm:pt>
    <dgm:pt modelId="{ACC98FD8-9CAC-4075-9B98-38DEBAF52FB9}" type="pres">
      <dgm:prSet presAssocID="{515ACAA8-6896-433A-9E67-BCB346CD9581}" presName="tx1" presStyleLbl="revTx" presStyleIdx="1" presStyleCnt="4"/>
      <dgm:spPr/>
    </dgm:pt>
    <dgm:pt modelId="{C2835FE1-94A3-4F30-A9A5-721FFE0F7A65}" type="pres">
      <dgm:prSet presAssocID="{515ACAA8-6896-433A-9E67-BCB346CD9581}" presName="vert1" presStyleCnt="0"/>
      <dgm:spPr/>
    </dgm:pt>
    <dgm:pt modelId="{23FB916E-7DFF-4FDE-9FA8-C8E13D56E276}" type="pres">
      <dgm:prSet presAssocID="{783B3113-0C51-4DBE-A60D-427A3EB0B022}" presName="thickLine" presStyleLbl="alignNode1" presStyleIdx="2" presStyleCnt="4"/>
      <dgm:spPr/>
    </dgm:pt>
    <dgm:pt modelId="{C9A06E23-7518-49EE-BA5E-DB4A198BE9E7}" type="pres">
      <dgm:prSet presAssocID="{783B3113-0C51-4DBE-A60D-427A3EB0B022}" presName="horz1" presStyleCnt="0"/>
      <dgm:spPr/>
    </dgm:pt>
    <dgm:pt modelId="{54940E66-9244-4739-80C6-FB048AD60FC5}" type="pres">
      <dgm:prSet presAssocID="{783B3113-0C51-4DBE-A60D-427A3EB0B022}" presName="tx1" presStyleLbl="revTx" presStyleIdx="2" presStyleCnt="4"/>
      <dgm:spPr/>
    </dgm:pt>
    <dgm:pt modelId="{2798FC19-FE34-4CBF-A9CC-7651C6D493F8}" type="pres">
      <dgm:prSet presAssocID="{783B3113-0C51-4DBE-A60D-427A3EB0B022}" presName="vert1" presStyleCnt="0"/>
      <dgm:spPr/>
    </dgm:pt>
    <dgm:pt modelId="{AB10082E-F35B-422C-9E13-5852A34C8741}" type="pres">
      <dgm:prSet presAssocID="{717827CD-D963-46B1-BE96-A98964E2E85C}" presName="thickLine" presStyleLbl="alignNode1" presStyleIdx="3" presStyleCnt="4"/>
      <dgm:spPr/>
    </dgm:pt>
    <dgm:pt modelId="{33F98E89-73AC-4EAF-8009-D1972BCF569D}" type="pres">
      <dgm:prSet presAssocID="{717827CD-D963-46B1-BE96-A98964E2E85C}" presName="horz1" presStyleCnt="0"/>
      <dgm:spPr/>
    </dgm:pt>
    <dgm:pt modelId="{F94138AF-5214-4C85-92AF-9C76DAF72FC8}" type="pres">
      <dgm:prSet presAssocID="{717827CD-D963-46B1-BE96-A98964E2E85C}" presName="tx1" presStyleLbl="revTx" presStyleIdx="3" presStyleCnt="4"/>
      <dgm:spPr/>
    </dgm:pt>
    <dgm:pt modelId="{B4C8EAE3-2FF8-49A0-B2AD-83BB17CBCBA6}" type="pres">
      <dgm:prSet presAssocID="{717827CD-D963-46B1-BE96-A98964E2E85C}" presName="vert1" presStyleCnt="0"/>
      <dgm:spPr/>
    </dgm:pt>
  </dgm:ptLst>
  <dgm:cxnLst>
    <dgm:cxn modelId="{A011EF16-BEEC-4C39-BBBF-C4E35C582B05}" srcId="{C22A00C9-7F20-4AC2-8BE3-22569D2432FE}" destId="{783B3113-0C51-4DBE-A60D-427A3EB0B022}" srcOrd="2" destOrd="0" parTransId="{3C1A403A-44C7-4E69-98D6-BCEB88EC8C11}" sibTransId="{04102159-A805-402D-A2F3-499C83826F80}"/>
    <dgm:cxn modelId="{3BAB2C37-E780-40D0-9B9D-2848EA961B9A}" srcId="{C22A00C9-7F20-4AC2-8BE3-22569D2432FE}" destId="{D549A138-F755-4FB4-B913-2EC62ABD4D30}" srcOrd="0" destOrd="0" parTransId="{0575CA3F-DC54-4840-932F-495BF4894057}" sibTransId="{D84A2FEA-8841-4A16-B2A3-83F578BEED0F}"/>
    <dgm:cxn modelId="{81909A3A-E03B-478C-BFB9-2F123243FC23}" type="presOf" srcId="{D549A138-F755-4FB4-B913-2EC62ABD4D30}" destId="{056FF2BA-51DE-47CA-A4B8-DE04E01C2A2A}" srcOrd="0" destOrd="0" presId="urn:microsoft.com/office/officeart/2008/layout/LinedList"/>
    <dgm:cxn modelId="{19901658-A3BB-473B-92E4-2C781F165411}" type="presOf" srcId="{783B3113-0C51-4DBE-A60D-427A3EB0B022}" destId="{54940E66-9244-4739-80C6-FB048AD60FC5}" srcOrd="0" destOrd="0" presId="urn:microsoft.com/office/officeart/2008/layout/LinedList"/>
    <dgm:cxn modelId="{133A2B79-6B4E-4B24-A40A-62D54B7E4B0C}" srcId="{C22A00C9-7F20-4AC2-8BE3-22569D2432FE}" destId="{717827CD-D963-46B1-BE96-A98964E2E85C}" srcOrd="3" destOrd="0" parTransId="{333899BC-92B7-4741-A6D3-23D915913455}" sibTransId="{732F9D5E-3915-404F-B093-A5AC136D6106}"/>
    <dgm:cxn modelId="{8D2F3A5A-E471-4911-9100-810F8270AD15}" type="presOf" srcId="{C22A00C9-7F20-4AC2-8BE3-22569D2432FE}" destId="{8B03E0DF-D1CD-46A3-BABA-2ECC4AF6DE31}" srcOrd="0" destOrd="0" presId="urn:microsoft.com/office/officeart/2008/layout/LinedList"/>
    <dgm:cxn modelId="{57FD028F-54F1-439E-B6CF-7E070B131CDC}" srcId="{C22A00C9-7F20-4AC2-8BE3-22569D2432FE}" destId="{515ACAA8-6896-433A-9E67-BCB346CD9581}" srcOrd="1" destOrd="0" parTransId="{DC1BC990-E3FE-4901-B8F2-F3FD63A80D0C}" sibTransId="{AD4583A0-A76C-4CF1-9887-872E783EF803}"/>
    <dgm:cxn modelId="{551505AE-95BA-4906-9813-7D689FCF12C0}" type="presOf" srcId="{515ACAA8-6896-433A-9E67-BCB346CD9581}" destId="{ACC98FD8-9CAC-4075-9B98-38DEBAF52FB9}" srcOrd="0" destOrd="0" presId="urn:microsoft.com/office/officeart/2008/layout/LinedList"/>
    <dgm:cxn modelId="{242A9BF0-6140-4938-929B-34BE67691587}" type="presOf" srcId="{717827CD-D963-46B1-BE96-A98964E2E85C}" destId="{F94138AF-5214-4C85-92AF-9C76DAF72FC8}" srcOrd="0" destOrd="0" presId="urn:microsoft.com/office/officeart/2008/layout/LinedList"/>
    <dgm:cxn modelId="{D5C87166-301D-4AE4-91EF-CD50AEF68588}" type="presParOf" srcId="{8B03E0DF-D1CD-46A3-BABA-2ECC4AF6DE31}" destId="{6997522C-15B3-4328-B92D-1633A569D056}" srcOrd="0" destOrd="0" presId="urn:microsoft.com/office/officeart/2008/layout/LinedList"/>
    <dgm:cxn modelId="{A7749269-FE1A-4A06-9A32-B2B61777FE21}" type="presParOf" srcId="{8B03E0DF-D1CD-46A3-BABA-2ECC4AF6DE31}" destId="{AD0954B9-F216-48F9-AEA9-1841C2476E70}" srcOrd="1" destOrd="0" presId="urn:microsoft.com/office/officeart/2008/layout/LinedList"/>
    <dgm:cxn modelId="{638A62E7-0EBD-41E4-AAA1-0D0240B49F78}" type="presParOf" srcId="{AD0954B9-F216-48F9-AEA9-1841C2476E70}" destId="{056FF2BA-51DE-47CA-A4B8-DE04E01C2A2A}" srcOrd="0" destOrd="0" presId="urn:microsoft.com/office/officeart/2008/layout/LinedList"/>
    <dgm:cxn modelId="{0EC45F7A-6D85-4B56-98C9-71CCE15A41E6}" type="presParOf" srcId="{AD0954B9-F216-48F9-AEA9-1841C2476E70}" destId="{5691D328-FD6E-4477-808B-ADB51A2E79DD}" srcOrd="1" destOrd="0" presId="urn:microsoft.com/office/officeart/2008/layout/LinedList"/>
    <dgm:cxn modelId="{323CC95E-0F74-4772-AA82-001714721453}" type="presParOf" srcId="{8B03E0DF-D1CD-46A3-BABA-2ECC4AF6DE31}" destId="{37722E74-80CB-4B24-884B-2677E3B0DFF5}" srcOrd="2" destOrd="0" presId="urn:microsoft.com/office/officeart/2008/layout/LinedList"/>
    <dgm:cxn modelId="{83878954-DF13-476A-AEA7-94D355C279C7}" type="presParOf" srcId="{8B03E0DF-D1CD-46A3-BABA-2ECC4AF6DE31}" destId="{4C3139A3-300B-4E5D-9F66-1BFB3A7F4C8E}" srcOrd="3" destOrd="0" presId="urn:microsoft.com/office/officeart/2008/layout/LinedList"/>
    <dgm:cxn modelId="{30C332F2-6ECD-4266-ABF6-BF2DA9089BDE}" type="presParOf" srcId="{4C3139A3-300B-4E5D-9F66-1BFB3A7F4C8E}" destId="{ACC98FD8-9CAC-4075-9B98-38DEBAF52FB9}" srcOrd="0" destOrd="0" presId="urn:microsoft.com/office/officeart/2008/layout/LinedList"/>
    <dgm:cxn modelId="{4C36A30F-4276-495D-B115-913666760A31}" type="presParOf" srcId="{4C3139A3-300B-4E5D-9F66-1BFB3A7F4C8E}" destId="{C2835FE1-94A3-4F30-A9A5-721FFE0F7A65}" srcOrd="1" destOrd="0" presId="urn:microsoft.com/office/officeart/2008/layout/LinedList"/>
    <dgm:cxn modelId="{5BEFD08B-D4FD-4270-A476-D72C88E84E86}" type="presParOf" srcId="{8B03E0DF-D1CD-46A3-BABA-2ECC4AF6DE31}" destId="{23FB916E-7DFF-4FDE-9FA8-C8E13D56E276}" srcOrd="4" destOrd="0" presId="urn:microsoft.com/office/officeart/2008/layout/LinedList"/>
    <dgm:cxn modelId="{DD5E3570-CA78-4BE9-8D41-CBE30D2881F0}" type="presParOf" srcId="{8B03E0DF-D1CD-46A3-BABA-2ECC4AF6DE31}" destId="{C9A06E23-7518-49EE-BA5E-DB4A198BE9E7}" srcOrd="5" destOrd="0" presId="urn:microsoft.com/office/officeart/2008/layout/LinedList"/>
    <dgm:cxn modelId="{2719740D-15F8-4B0D-8A0F-E22EB6FE2868}" type="presParOf" srcId="{C9A06E23-7518-49EE-BA5E-DB4A198BE9E7}" destId="{54940E66-9244-4739-80C6-FB048AD60FC5}" srcOrd="0" destOrd="0" presId="urn:microsoft.com/office/officeart/2008/layout/LinedList"/>
    <dgm:cxn modelId="{5685E7DD-E178-41AC-8BE8-2DD2DAB9F778}" type="presParOf" srcId="{C9A06E23-7518-49EE-BA5E-DB4A198BE9E7}" destId="{2798FC19-FE34-4CBF-A9CC-7651C6D493F8}" srcOrd="1" destOrd="0" presId="urn:microsoft.com/office/officeart/2008/layout/LinedList"/>
    <dgm:cxn modelId="{5DE89D50-26A9-4DD8-9BC2-9F504D64568B}" type="presParOf" srcId="{8B03E0DF-D1CD-46A3-BABA-2ECC4AF6DE31}" destId="{AB10082E-F35B-422C-9E13-5852A34C8741}" srcOrd="6" destOrd="0" presId="urn:microsoft.com/office/officeart/2008/layout/LinedList"/>
    <dgm:cxn modelId="{767EA2D5-8E10-4222-9744-7920BE335774}" type="presParOf" srcId="{8B03E0DF-D1CD-46A3-BABA-2ECC4AF6DE31}" destId="{33F98E89-73AC-4EAF-8009-D1972BCF569D}" srcOrd="7" destOrd="0" presId="urn:microsoft.com/office/officeart/2008/layout/LinedList"/>
    <dgm:cxn modelId="{F8D23C11-F832-4068-89F9-71D44FDCBF4E}" type="presParOf" srcId="{33F98E89-73AC-4EAF-8009-D1972BCF569D}" destId="{F94138AF-5214-4C85-92AF-9C76DAF72FC8}" srcOrd="0" destOrd="0" presId="urn:microsoft.com/office/officeart/2008/layout/LinedList"/>
    <dgm:cxn modelId="{5ADABC90-2782-48D3-BE11-E3484F042C81}" type="presParOf" srcId="{33F98E89-73AC-4EAF-8009-D1972BCF569D}" destId="{B4C8EAE3-2FF8-49A0-B2AD-83BB17CBCBA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A17A1-A621-4FDA-B721-3B19B10D9CBE}">
      <dsp:nvSpPr>
        <dsp:cNvPr id="0" name=""/>
        <dsp:cNvSpPr/>
      </dsp:nvSpPr>
      <dsp:spPr>
        <a:xfrm>
          <a:off x="3143" y="270763"/>
          <a:ext cx="3064668" cy="16076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Each person receives half of their DNA from their mother and half of their DNA from their father. These traits can be evaluated on two levels:</a:t>
          </a:r>
        </a:p>
      </dsp:txBody>
      <dsp:txXfrm>
        <a:off x="3143" y="270763"/>
        <a:ext cx="3064668" cy="1607633"/>
      </dsp:txXfrm>
    </dsp:sp>
    <dsp:sp modelId="{64F3222D-DACA-493B-B3E3-D34719CFC22F}">
      <dsp:nvSpPr>
        <dsp:cNvPr id="0" name=""/>
        <dsp:cNvSpPr/>
      </dsp:nvSpPr>
      <dsp:spPr>
        <a:xfrm>
          <a:off x="0" y="1834235"/>
          <a:ext cx="3064668" cy="1951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1" kern="1200"/>
            <a:t>Genotype</a:t>
          </a:r>
          <a:r>
            <a:rPr lang="en-US" sz="1500" kern="1200"/>
            <a:t>- the genetic combination of traits from parents</a:t>
          </a:r>
        </a:p>
        <a:p>
          <a:pPr marL="114300" lvl="1" indent="-114300" algn="l" defTabSz="666750">
            <a:lnSpc>
              <a:spcPct val="90000"/>
            </a:lnSpc>
            <a:spcBef>
              <a:spcPct val="0"/>
            </a:spcBef>
            <a:spcAft>
              <a:spcPct val="15000"/>
            </a:spcAft>
            <a:buChar char="•"/>
          </a:pPr>
          <a:r>
            <a:rPr lang="en-US" sz="1500" b="1" kern="1200" dirty="0"/>
            <a:t>Phenotype</a:t>
          </a:r>
          <a:r>
            <a:rPr lang="en-US" sz="1500" kern="1200" dirty="0"/>
            <a:t>- the physical appearance of the traits being expressed</a:t>
          </a:r>
        </a:p>
      </dsp:txBody>
      <dsp:txXfrm>
        <a:off x="0" y="1834235"/>
        <a:ext cx="3064668" cy="1951952"/>
      </dsp:txXfrm>
    </dsp:sp>
    <dsp:sp modelId="{365EB5BA-57E0-4A6F-980B-1F4CA1206689}">
      <dsp:nvSpPr>
        <dsp:cNvPr id="0" name=""/>
        <dsp:cNvSpPr/>
      </dsp:nvSpPr>
      <dsp:spPr>
        <a:xfrm>
          <a:off x="3496865" y="428225"/>
          <a:ext cx="3064668" cy="97778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But how does your body pick which traits are expressed? It matters if that allele is dominant or recessive.</a:t>
          </a:r>
        </a:p>
      </dsp:txBody>
      <dsp:txXfrm>
        <a:off x="3496865" y="428225"/>
        <a:ext cx="3064668" cy="977783"/>
      </dsp:txXfrm>
    </dsp:sp>
    <dsp:sp modelId="{1FDEDF92-40AC-4DB9-8A33-3339657F8212}">
      <dsp:nvSpPr>
        <dsp:cNvPr id="0" name=""/>
        <dsp:cNvSpPr/>
      </dsp:nvSpPr>
      <dsp:spPr>
        <a:xfrm>
          <a:off x="3496865" y="1406009"/>
          <a:ext cx="3064668" cy="1951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1" kern="1200"/>
            <a:t>Dominant allele</a:t>
          </a:r>
          <a:r>
            <a:rPr lang="en-US" sz="1500" kern="1200"/>
            <a:t>- This allele for a gene has a stronger chance of being expressed (ex: brown eyes)</a:t>
          </a:r>
        </a:p>
        <a:p>
          <a:pPr marL="114300" lvl="1" indent="-114300" algn="l" defTabSz="666750">
            <a:lnSpc>
              <a:spcPct val="90000"/>
            </a:lnSpc>
            <a:spcBef>
              <a:spcPct val="0"/>
            </a:spcBef>
            <a:spcAft>
              <a:spcPct val="15000"/>
            </a:spcAft>
            <a:buChar char="•"/>
          </a:pPr>
          <a:r>
            <a:rPr lang="en-US" sz="1500" b="1" kern="1200"/>
            <a:t>Recessive allele</a:t>
          </a:r>
          <a:r>
            <a:rPr lang="en-US" sz="1500" kern="1200"/>
            <a:t>- This allele for a gene has a weaker chance of being expressed (ex: blue eyes)</a:t>
          </a:r>
        </a:p>
      </dsp:txBody>
      <dsp:txXfrm>
        <a:off x="3496865" y="1406009"/>
        <a:ext cx="3064668" cy="1951952"/>
      </dsp:txXfrm>
    </dsp:sp>
    <dsp:sp modelId="{3665CC04-F03E-4AED-B371-45A841D940FD}">
      <dsp:nvSpPr>
        <dsp:cNvPr id="0" name=""/>
        <dsp:cNvSpPr/>
      </dsp:nvSpPr>
      <dsp:spPr>
        <a:xfrm>
          <a:off x="6990588" y="428225"/>
          <a:ext cx="3064668" cy="97778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How do these alleles blend from two different parents?</a:t>
          </a:r>
        </a:p>
      </dsp:txBody>
      <dsp:txXfrm>
        <a:off x="6990588" y="428225"/>
        <a:ext cx="3064668" cy="977783"/>
      </dsp:txXfrm>
    </dsp:sp>
    <dsp:sp modelId="{3AB25FA5-1969-4942-A128-731274263245}">
      <dsp:nvSpPr>
        <dsp:cNvPr id="0" name=""/>
        <dsp:cNvSpPr/>
      </dsp:nvSpPr>
      <dsp:spPr>
        <a:xfrm>
          <a:off x="6990588" y="1406009"/>
          <a:ext cx="3064668" cy="1951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Homozygous</a:t>
          </a:r>
          <a:r>
            <a:rPr lang="en-US" sz="1500" kern="1200" dirty="0"/>
            <a:t>- When the parents each have the same trait that is passed on</a:t>
          </a:r>
        </a:p>
        <a:p>
          <a:pPr marL="114300" lvl="1" indent="-114300" algn="l" defTabSz="666750">
            <a:lnSpc>
              <a:spcPct val="90000"/>
            </a:lnSpc>
            <a:spcBef>
              <a:spcPct val="0"/>
            </a:spcBef>
            <a:spcAft>
              <a:spcPct val="15000"/>
            </a:spcAft>
            <a:buChar char="•"/>
          </a:pPr>
          <a:r>
            <a:rPr lang="en-US" sz="1500" b="1" kern="1200" dirty="0"/>
            <a:t>Heterozygous</a:t>
          </a:r>
          <a:r>
            <a:rPr lang="en-US" sz="1500" kern="1200" dirty="0"/>
            <a:t>- When the parents have different traits, creating a blend. The dominant allele will “win” expression</a:t>
          </a:r>
        </a:p>
      </dsp:txBody>
      <dsp:txXfrm>
        <a:off x="6990588" y="1406009"/>
        <a:ext cx="3064668" cy="1951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7522C-15B3-4328-B92D-1633A569D056}">
      <dsp:nvSpPr>
        <dsp:cNvPr id="0" name=""/>
        <dsp:cNvSpPr/>
      </dsp:nvSpPr>
      <dsp:spPr>
        <a:xfrm>
          <a:off x="0" y="0"/>
          <a:ext cx="6877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FF2BA-51DE-47CA-A4B8-DE04E01C2A2A}">
      <dsp:nvSpPr>
        <dsp:cNvPr id="0" name=""/>
        <dsp:cNvSpPr/>
      </dsp:nvSpPr>
      <dsp:spPr>
        <a:xfrm>
          <a:off x="0" y="0"/>
          <a:ext cx="6877050" cy="1067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The hindbrain contains the cerebellum and regions of the brainstem known as the medulla and pons</a:t>
          </a:r>
        </a:p>
      </dsp:txBody>
      <dsp:txXfrm>
        <a:off x="0" y="0"/>
        <a:ext cx="6877050" cy="1067196"/>
      </dsp:txXfrm>
    </dsp:sp>
    <dsp:sp modelId="{37722E74-80CB-4B24-884B-2677E3B0DFF5}">
      <dsp:nvSpPr>
        <dsp:cNvPr id="0" name=""/>
        <dsp:cNvSpPr/>
      </dsp:nvSpPr>
      <dsp:spPr>
        <a:xfrm>
          <a:off x="0" y="1067196"/>
          <a:ext cx="6877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C98FD8-9CAC-4075-9B98-38DEBAF52FB9}">
      <dsp:nvSpPr>
        <dsp:cNvPr id="0" name=""/>
        <dsp:cNvSpPr/>
      </dsp:nvSpPr>
      <dsp:spPr>
        <a:xfrm>
          <a:off x="0" y="1067196"/>
          <a:ext cx="6877050" cy="1067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Cerebellum</a:t>
          </a:r>
          <a:r>
            <a:rPr lang="en-US" sz="1600" kern="1200" dirty="0"/>
            <a:t>:</a:t>
          </a:r>
          <a:r>
            <a:rPr lang="en-US" sz="1600" b="1" kern="1200" dirty="0"/>
            <a:t> </a:t>
          </a:r>
          <a:r>
            <a:rPr lang="en-US" sz="1600" kern="1200" dirty="0"/>
            <a:t>receives messages from muscles, tendons, joints, and structures in our ear to control balance, coordination, movement, and motor skills. The cerebellum also aids in procedural memory (muscle memory).</a:t>
          </a:r>
        </a:p>
      </dsp:txBody>
      <dsp:txXfrm>
        <a:off x="0" y="1067196"/>
        <a:ext cx="6877050" cy="1067196"/>
      </dsp:txXfrm>
    </dsp:sp>
    <dsp:sp modelId="{23FB916E-7DFF-4FDE-9FA8-C8E13D56E276}">
      <dsp:nvSpPr>
        <dsp:cNvPr id="0" name=""/>
        <dsp:cNvSpPr/>
      </dsp:nvSpPr>
      <dsp:spPr>
        <a:xfrm>
          <a:off x="0" y="2134393"/>
          <a:ext cx="6877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40E66-9244-4739-80C6-FB048AD60FC5}">
      <dsp:nvSpPr>
        <dsp:cNvPr id="0" name=""/>
        <dsp:cNvSpPr/>
      </dsp:nvSpPr>
      <dsp:spPr>
        <a:xfrm>
          <a:off x="0" y="2134393"/>
          <a:ext cx="6877050" cy="1067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Medulla (medulla oblongata)</a:t>
          </a:r>
          <a:r>
            <a:rPr lang="en-US" sz="1600" kern="1200"/>
            <a:t>: controls the automatic processes of the autonomic nervous system such as breathing, blood pressure, and heart rate</a:t>
          </a:r>
        </a:p>
      </dsp:txBody>
      <dsp:txXfrm>
        <a:off x="0" y="2134393"/>
        <a:ext cx="6877050" cy="1067196"/>
      </dsp:txXfrm>
    </dsp:sp>
    <dsp:sp modelId="{AB10082E-F35B-422C-9E13-5852A34C8741}">
      <dsp:nvSpPr>
        <dsp:cNvPr id="0" name=""/>
        <dsp:cNvSpPr/>
      </dsp:nvSpPr>
      <dsp:spPr>
        <a:xfrm>
          <a:off x="0" y="3201590"/>
          <a:ext cx="6877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138AF-5214-4C85-92AF-9C76DAF72FC8}">
      <dsp:nvSpPr>
        <dsp:cNvPr id="0" name=""/>
        <dsp:cNvSpPr/>
      </dsp:nvSpPr>
      <dsp:spPr>
        <a:xfrm>
          <a:off x="0" y="3201590"/>
          <a:ext cx="6877050" cy="1067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Pons</a:t>
          </a:r>
          <a:r>
            <a:rPr lang="en-US" sz="1600" kern="1200"/>
            <a:t>: connects the hindbrain to the rest of the brain, and is involved in regulating brain activity during sleep</a:t>
          </a:r>
        </a:p>
      </dsp:txBody>
      <dsp:txXfrm>
        <a:off x="0" y="3201590"/>
        <a:ext cx="6877050" cy="106719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399B9-C62D-435F-A7CC-2462A899D5A4}" type="datetimeFigureOut">
              <a:rPr lang="en-US" smtClean="0"/>
              <a:t>1/27/2026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7350E-E443-49FB-98A4-D0621BDED062}" type="slidenum">
              <a:rPr lang="en-US" smtClean="0"/>
              <a:t>‹#›</a:t>
            </a:fld>
            <a:endParaRPr lang="en-US"/>
          </a:p>
        </p:txBody>
      </p:sp>
    </p:spTree>
    <p:extLst>
      <p:ext uri="{BB962C8B-B14F-4D97-AF65-F5344CB8AC3E}">
        <p14:creationId xmlns:p14="http://schemas.microsoft.com/office/powerpoint/2010/main" val="3197389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618507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569045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005974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599976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29655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018471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062073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518408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953219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374167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504919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4171215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518965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701952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866649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704069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882554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703900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CEA8D-8999-994D-B06C-115E52E88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30998-E96A-1B02-1EDF-A4CCFA82A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E10D9C-3DE2-2232-BC75-A9918C581D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5B25C2-5E1E-EAD2-FE0B-C21AA75CBD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810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4104400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44B11-31AB-3F0E-253B-4CAA4C69A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C2A7C-EE56-F2F2-3A8B-611FB681D5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8B32B-DFE2-0ABB-B525-2DD2CDAB5F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137998-5DD3-2C9C-B262-29644CBEF1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410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90031-E9D2-5260-344A-DFA808D27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B640C-EDDD-ED0F-FDF6-629AA120B9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18C42-C3B1-8C69-B926-E04107EDDF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243B66-5AA4-90ED-ADB0-7F8957BA8B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30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4005181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404564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275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E5B07-C287-8DA0-1F1A-989F2CF554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6A520-8B98-D9E6-BD0E-19EC4063A3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097283-69BB-525A-308E-CBDBCCF155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A86A30-DDFD-3FBE-2693-F6E2DBF507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75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460A-E50E-7AAD-E8AB-0CEA3C3743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F0D9F-1F89-FC59-3446-46C94526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F917B-0B3A-CCD0-22B4-DC91836FA1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A0CF6E-D454-84EC-B55E-46B66F399A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370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692753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290514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36290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220505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4006289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7023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7266669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7176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060897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86252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37203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644594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431948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214571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884638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94570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3.svg"/><Relationship Id="rId9"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hemeOverride" Target="../theme/themeOverride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3.svg"/><Relationship Id="rId9"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27CAC6E-6513-EFEF-80DD-DC09D9C4B1CD}"/>
              </a:ext>
              <a:ext uri="{C183D7F6-B498-43B3-948B-1728B52AA6E4}">
                <adec:decorative xmlns:adec="http://schemas.microsoft.com/office/drawing/2017/decorative" val="1"/>
              </a:ext>
            </a:extLst>
          </p:cNvPr>
          <p:cNvSpPr/>
          <p:nvPr/>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a:extLst>
              <a:ext uri="{FF2B5EF4-FFF2-40B4-BE49-F238E27FC236}">
                <a16:creationId xmlns:a16="http://schemas.microsoft.com/office/drawing/2014/main" id="{39D0D1EA-36A7-6453-1FD4-3D8EDB9E322A}"/>
              </a:ext>
              <a:ext uri="{C183D7F6-B498-43B3-948B-1728B52AA6E4}">
                <adec:decorative xmlns:adec="http://schemas.microsoft.com/office/drawing/2017/decorative" val="1"/>
              </a:ext>
            </a:extLst>
          </p:cNvPr>
          <p:cNvPicPr>
            <a:picLocks noChangeAspect="1"/>
          </p:cNvPicPr>
          <p:nvPr/>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p:nvGrpSpPr>
        <p:grpSpPr>
          <a:xfrm>
            <a:off x="1698171" y="691024"/>
            <a:ext cx="8795658" cy="5475954"/>
            <a:chOff x="1698171" y="691024"/>
            <a:chExt cx="8795658" cy="5475954"/>
          </a:xfrm>
        </p:grpSpPr>
        <p:grpSp>
          <p:nvGrpSpPr>
            <p:cNvPr id="6" name="Group 5">
              <a:extLst>
                <a:ext uri="{FF2B5EF4-FFF2-40B4-BE49-F238E27FC236}">
                  <a16:creationId xmlns:a16="http://schemas.microsoft.com/office/drawing/2014/main" id="{28E9A7E9-8102-96E8-3AFE-500CB362A1DC}"/>
                </a:ext>
              </a:extLst>
            </p:cNvPr>
            <p:cNvGrpSpPr/>
            <p:nvPr/>
          </p:nvGrpSpPr>
          <p:grpSpPr>
            <a:xfrm>
              <a:off x="1698171" y="691024"/>
              <a:ext cx="8795658" cy="5475954"/>
              <a:chOff x="1466850" y="380320"/>
              <a:chExt cx="9258300" cy="5763985"/>
            </a:xfrm>
          </p:grpSpPr>
          <p:sp>
            <p:nvSpPr>
              <p:cNvPr id="4" name="Rectangle 3">
                <a:extLst>
                  <a:ext uri="{FF2B5EF4-FFF2-40B4-BE49-F238E27FC236}">
                    <a16:creationId xmlns:a16="http://schemas.microsoft.com/office/drawing/2014/main" id="{053ECDAF-8D46-3B38-8636-403A9D6E1AE5}"/>
                  </a:ext>
                </a:extLst>
              </p:cNvPr>
              <p:cNvSpPr/>
              <p:nvPr/>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839686" y="1209643"/>
            <a:ext cx="8508273" cy="4968000"/>
          </a:xfrm>
        </p:spPr>
        <p:txBody>
          <a:bodyPr anchor="ct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16595455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p:nvGrpSpPr>
        <p:grpSpPr>
          <a:xfrm>
            <a:off x="380999" y="380999"/>
            <a:ext cx="11430000" cy="1643137"/>
            <a:chOff x="1698170" y="691024"/>
            <a:chExt cx="11430000" cy="1643137"/>
          </a:xfrm>
        </p:grpSpPr>
        <p:grpSp>
          <p:nvGrpSpPr>
            <p:cNvPr id="23" name="Group 22">
              <a:extLst>
                <a:ext uri="{FF2B5EF4-FFF2-40B4-BE49-F238E27FC236}">
                  <a16:creationId xmlns:a16="http://schemas.microsoft.com/office/drawing/2014/main" id="{B6302B80-DDF6-B2B7-6559-5B19EDC98763}"/>
                </a:ext>
              </a:extLst>
            </p:cNvPr>
            <p:cNvGrpSpPr/>
            <p:nvPr/>
          </p:nvGrpSpPr>
          <p:grpSpPr>
            <a:xfrm>
              <a:off x="1698170" y="691024"/>
              <a:ext cx="11430000" cy="1643137"/>
              <a:chOff x="1466849" y="380320"/>
              <a:chExt cx="12031205" cy="1729565"/>
            </a:xfrm>
          </p:grpSpPr>
          <p:sp>
            <p:nvSpPr>
              <p:cNvPr id="28" name="Rectangle 27">
                <a:extLst>
                  <a:ext uri="{FF2B5EF4-FFF2-40B4-BE49-F238E27FC236}">
                    <a16:creationId xmlns:a16="http://schemas.microsoft.com/office/drawing/2014/main" id="{81CCE774-3C05-A473-EC2B-CC0477DD95B7}"/>
                  </a:ext>
                </a:extLst>
              </p:cNvPr>
              <p:cNvSpPr/>
              <p:nvPr/>
            </p:nvSpPr>
            <p:spPr>
              <a:xfrm>
                <a:off x="1466849" y="875621"/>
                <a:ext cx="12031204" cy="123426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p:nvSpPr>
            <p:spPr>
              <a:xfrm>
                <a:off x="1466849" y="380320"/>
                <a:ext cx="12031205"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p:nvGrpSpPr>
        <p:grpSpPr>
          <a:xfrm>
            <a:off x="380999" y="2252872"/>
            <a:ext cx="11429999" cy="3635330"/>
            <a:chOff x="1698170" y="691024"/>
            <a:chExt cx="11429999" cy="3635330"/>
          </a:xfrm>
        </p:grpSpPr>
        <p:grpSp>
          <p:nvGrpSpPr>
            <p:cNvPr id="33" name="Group 32">
              <a:extLst>
                <a:ext uri="{FF2B5EF4-FFF2-40B4-BE49-F238E27FC236}">
                  <a16:creationId xmlns:a16="http://schemas.microsoft.com/office/drawing/2014/main" id="{C0DAD512-E415-2CBA-7F91-C6B058A5ADBD}"/>
                </a:ext>
              </a:extLst>
            </p:cNvPr>
            <p:cNvGrpSpPr/>
            <p:nvPr/>
          </p:nvGrpSpPr>
          <p:grpSpPr>
            <a:xfrm>
              <a:off x="1698170" y="691024"/>
              <a:ext cx="11429999" cy="3635330"/>
              <a:chOff x="1466849" y="380320"/>
              <a:chExt cx="12031203" cy="3826546"/>
            </a:xfrm>
          </p:grpSpPr>
          <p:sp>
            <p:nvSpPr>
              <p:cNvPr id="38" name="Rectangle 37">
                <a:extLst>
                  <a:ext uri="{FF2B5EF4-FFF2-40B4-BE49-F238E27FC236}">
                    <a16:creationId xmlns:a16="http://schemas.microsoft.com/office/drawing/2014/main" id="{921D068B-EDAE-2B09-0C52-3807110CD594}"/>
                  </a:ext>
                </a:extLst>
              </p:cNvPr>
              <p:cNvSpPr/>
              <p:nvPr/>
            </p:nvSpPr>
            <p:spPr>
              <a:xfrm>
                <a:off x="1466850" y="875621"/>
                <a:ext cx="12031202" cy="333124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p:nvSpPr>
            <p:spPr>
              <a:xfrm>
                <a:off x="1466849" y="380320"/>
                <a:ext cx="1203120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Title 1">
            <a:extLst>
              <a:ext uri="{FF2B5EF4-FFF2-40B4-BE49-F238E27FC236}">
                <a16:creationId xmlns:a16="http://schemas.microsoft.com/office/drawing/2014/main" id="{DD7FB8EE-5B3A-2DFB-6FDF-44E5B3D93935}"/>
              </a:ext>
            </a:extLst>
          </p:cNvPr>
          <p:cNvSpPr>
            <a:spLocks noGrp="1"/>
          </p:cNvSpPr>
          <p:nvPr>
            <p:ph type="title" hasCustomPrompt="1"/>
          </p:nvPr>
        </p:nvSpPr>
        <p:spPr>
          <a:xfrm>
            <a:off x="641350" y="990005"/>
            <a:ext cx="10907016" cy="922516"/>
          </a:xfrm>
        </p:spPr>
        <p:txBody>
          <a:bodyPr tIns="182880"/>
          <a:lstStyle>
            <a:lvl1pPr algn="l">
              <a:defRPr sz="3200"/>
            </a:lvl1pPr>
          </a:lstStyle>
          <a:p>
            <a:r>
              <a:rPr lang="en-US" dirty="0"/>
              <a:t>Click to add title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734786" y="3059961"/>
            <a:ext cx="3961039" cy="2467383"/>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6539386C-EDE8-05CD-6687-DDB57EB0D55D}"/>
              </a:ext>
            </a:extLst>
          </p:cNvPr>
          <p:cNvSpPr>
            <a:spLocks noGrp="1"/>
          </p:cNvSpPr>
          <p:nvPr>
            <p:ph type="tbl" sz="quarter" idx="10" hasCustomPrompt="1"/>
          </p:nvPr>
        </p:nvSpPr>
        <p:spPr>
          <a:xfrm>
            <a:off x="5048250" y="3059960"/>
            <a:ext cx="6500116" cy="2467383"/>
          </a:xfrm>
        </p:spPr>
        <p:txBody>
          <a:bodyPr/>
          <a:lstStyle>
            <a:lvl1pPr>
              <a:defRPr sz="2000"/>
            </a:lvl1pPr>
          </a:lstStyle>
          <a:p>
            <a:pPr lvl="0"/>
            <a:r>
              <a:rPr lang="en-US" dirty="0"/>
              <a:t>Click to add table</a:t>
            </a:r>
          </a:p>
        </p:txBody>
      </p:sp>
      <p:sp>
        <p:nvSpPr>
          <p:cNvPr id="10" name="Rectangle 9">
            <a:extLst>
              <a:ext uri="{FF2B5EF4-FFF2-40B4-BE49-F238E27FC236}">
                <a16:creationId xmlns:a16="http://schemas.microsoft.com/office/drawing/2014/main" id="{1E150A47-3CDE-6A2F-544A-5F98134DFA4F}"/>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50829F0F-DBDF-07B3-7893-FA37927FB30E}"/>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48B8345A-1B48-25C5-67AE-D78987BEF15C}"/>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2D6E202-B606-4609-B914-27C9371A1F6D}" type="datetime1">
              <a:rPr lang="en-US" smtClean="0"/>
              <a:t>1/27/2026</a:t>
            </a:fld>
            <a:endParaRPr lang="en-US" dirty="0"/>
          </a:p>
        </p:txBody>
      </p:sp>
      <p:pic>
        <p:nvPicPr>
          <p:cNvPr id="13" name="Graphic 12">
            <a:extLst>
              <a:ext uri="{FF2B5EF4-FFF2-40B4-BE49-F238E27FC236}">
                <a16:creationId xmlns:a16="http://schemas.microsoft.com/office/drawing/2014/main" id="{938A89FC-B8CA-14B7-D2D8-E768D99D86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4" name="Graphic 13">
            <a:extLst>
              <a:ext uri="{FF2B5EF4-FFF2-40B4-BE49-F238E27FC236}">
                <a16:creationId xmlns:a16="http://schemas.microsoft.com/office/drawing/2014/main" id="{3FF78B34-411F-1CA2-E7AE-72EE59FB910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9" name="Graphic 18">
            <a:extLst>
              <a:ext uri="{FF2B5EF4-FFF2-40B4-BE49-F238E27FC236}">
                <a16:creationId xmlns:a16="http://schemas.microsoft.com/office/drawing/2014/main" id="{3F0324D9-6571-4E22-7F05-EB7C4C25242C}"/>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0" name="Slide Number Placeholder 5">
            <a:extLst>
              <a:ext uri="{FF2B5EF4-FFF2-40B4-BE49-F238E27FC236}">
                <a16:creationId xmlns:a16="http://schemas.microsoft.com/office/drawing/2014/main" id="{F5AD4638-F38E-56C0-D181-3C9488FAF123}"/>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21" name="Rectangle 20">
            <a:extLst>
              <a:ext uri="{FF2B5EF4-FFF2-40B4-BE49-F238E27FC236}">
                <a16:creationId xmlns:a16="http://schemas.microsoft.com/office/drawing/2014/main" id="{0E8BB575-A42F-625D-F8C0-71BACF904AFE}"/>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6259033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4">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p:nvSpPr>
        <p:spPr>
          <a:xfrm>
            <a:off x="650494" y="1933575"/>
            <a:ext cx="3421255" cy="3661683"/>
          </a:xfrm>
          <a:prstGeom prst="roundRect">
            <a:avLst>
              <a:gd name="adj" fmla="val 9932"/>
            </a:avLst>
          </a:prstGeom>
          <a:solidFill>
            <a:schemeClr val="accent2">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p:nvSpPr>
        <p:spPr>
          <a:xfrm>
            <a:off x="4371976" y="1933575"/>
            <a:ext cx="7174103"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038E9543-72F0-3B98-EBDB-95F36BA54FA1}"/>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9" name="Content Placeholder 3">
            <a:extLst>
              <a:ext uri="{FF2B5EF4-FFF2-40B4-BE49-F238E27FC236}">
                <a16:creationId xmlns:a16="http://schemas.microsoft.com/office/drawing/2014/main" id="{EEF67B58-AA53-B48D-DD97-72B3116B22D2}"/>
              </a:ext>
            </a:extLst>
          </p:cNvPr>
          <p:cNvSpPr>
            <a:spLocks noGrp="1"/>
          </p:cNvSpPr>
          <p:nvPr>
            <p:ph sz="half" idx="13" hasCustomPrompt="1"/>
          </p:nvPr>
        </p:nvSpPr>
        <p:spPr>
          <a:xfrm>
            <a:off x="821945" y="2343150"/>
            <a:ext cx="3062967" cy="2990850"/>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hasCustomPrompt="1"/>
          </p:nvPr>
        </p:nvSpPr>
        <p:spPr>
          <a:xfrm>
            <a:off x="4619626" y="2343150"/>
            <a:ext cx="6626226" cy="2994868"/>
          </a:xfrm>
        </p:spPr>
        <p:txBody>
          <a:bodyPr/>
          <a:lstStyle>
            <a:lvl1pPr marL="0" indent="0">
              <a:lnSpc>
                <a:spcPts val="1900"/>
              </a:lnSpc>
              <a:buNone/>
              <a:defRPr sz="1800"/>
            </a:lvl1pPr>
            <a:lvl2pPr>
              <a:lnSpc>
                <a:spcPts val="1900"/>
              </a:lnSpc>
              <a:defRPr sz="1800"/>
            </a:lvl2pPr>
            <a:lvl3pPr>
              <a:lnSpc>
                <a:spcPts val="1900"/>
              </a:lnSpc>
              <a:defRPr sz="1800"/>
            </a:lvl3pPr>
            <a:lvl4pPr>
              <a:lnSpc>
                <a:spcPts val="1900"/>
              </a:lnSpc>
              <a:defRPr sz="1800"/>
            </a:lvl4pPr>
            <a:lvl5pPr>
              <a:lnSpc>
                <a:spcPts val="19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E0299C66-96F4-78D6-A62C-38668D590AEB}"/>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EC2A6D20-3BBC-4875-E1DD-C75389BF2676}"/>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3">
            <a:extLst>
              <a:ext uri="{FF2B5EF4-FFF2-40B4-BE49-F238E27FC236}">
                <a16:creationId xmlns:a16="http://schemas.microsoft.com/office/drawing/2014/main" id="{0375AD72-FEF2-7BD7-B33E-DE98FDD651EC}"/>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2D6E202-B606-4609-B914-27C9371A1F6D}" type="datetime1">
              <a:rPr lang="en-US" smtClean="0"/>
              <a:t>1/27/2026</a:t>
            </a:fld>
            <a:endParaRPr lang="en-US" dirty="0"/>
          </a:p>
        </p:txBody>
      </p:sp>
      <p:pic>
        <p:nvPicPr>
          <p:cNvPr id="17" name="Graphic 16">
            <a:extLst>
              <a:ext uri="{FF2B5EF4-FFF2-40B4-BE49-F238E27FC236}">
                <a16:creationId xmlns:a16="http://schemas.microsoft.com/office/drawing/2014/main" id="{45C69E5E-6C22-57DA-0C62-9C6B3203222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8" name="Graphic 17">
            <a:extLst>
              <a:ext uri="{FF2B5EF4-FFF2-40B4-BE49-F238E27FC236}">
                <a16:creationId xmlns:a16="http://schemas.microsoft.com/office/drawing/2014/main" id="{34542827-11B9-15CF-AB8E-86115BEF9F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9" name="Graphic 18">
            <a:extLst>
              <a:ext uri="{FF2B5EF4-FFF2-40B4-BE49-F238E27FC236}">
                <a16:creationId xmlns:a16="http://schemas.microsoft.com/office/drawing/2014/main" id="{BEF1536F-20D9-1950-220E-4E6B881E9E50}"/>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0" name="Slide Number Placeholder 5">
            <a:extLst>
              <a:ext uri="{FF2B5EF4-FFF2-40B4-BE49-F238E27FC236}">
                <a16:creationId xmlns:a16="http://schemas.microsoft.com/office/drawing/2014/main" id="{F8E904D7-AB01-FD2A-6191-37814CBD0829}"/>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21" name="Rectangle 20">
            <a:extLst>
              <a:ext uri="{FF2B5EF4-FFF2-40B4-BE49-F238E27FC236}">
                <a16:creationId xmlns:a16="http://schemas.microsoft.com/office/drawing/2014/main" id="{2E5DD3E5-31DE-DE3C-B506-E5AF1EC658CB}"/>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11150388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grpSp>
        <p:nvGrpSpPr>
          <p:cNvPr id="8" name="Graphic 4">
            <a:extLst>
              <a:ext uri="{FF2B5EF4-FFF2-40B4-BE49-F238E27FC236}">
                <a16:creationId xmlns:a16="http://schemas.microsoft.com/office/drawing/2014/main" id="{5C92998A-0580-8711-F2CD-BA025D3B492D}"/>
              </a:ext>
              <a:ext uri="{C183D7F6-B498-43B3-948B-1728B52AA6E4}">
                <adec:decorative xmlns:adec="http://schemas.microsoft.com/office/drawing/2017/decorative" val="1"/>
              </a:ext>
            </a:extLst>
          </p:cNvPr>
          <p:cNvGrpSpPr/>
          <p:nvPr/>
        </p:nvGrpSpPr>
        <p:grpSpPr>
          <a:xfrm>
            <a:off x="9573457" y="3490004"/>
            <a:ext cx="2760781" cy="2636487"/>
            <a:chOff x="9757762" y="3673334"/>
            <a:chExt cx="2760781" cy="2636487"/>
          </a:xfrm>
          <a:solidFill>
            <a:schemeClr val="bg1">
              <a:alpha val="50000"/>
            </a:schemeClr>
          </a:solidFill>
        </p:grpSpPr>
        <p:sp>
          <p:nvSpPr>
            <p:cNvPr id="9" name="Freeform: Shape 8">
              <a:extLst>
                <a:ext uri="{FF2B5EF4-FFF2-40B4-BE49-F238E27FC236}">
                  <a16:creationId xmlns:a16="http://schemas.microsoft.com/office/drawing/2014/main" id="{309E8E44-AD09-0DCB-79DA-F363143EB715}"/>
                </a:ext>
              </a:extLst>
            </p:cNvPr>
            <p:cNvSpPr/>
            <p:nvPr/>
          </p:nvSpPr>
          <p:spPr>
            <a:xfrm>
              <a:off x="9757762"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F0C32798-3973-1B39-EA92-336F776B7AA7}"/>
                </a:ext>
              </a:extLst>
            </p:cNvPr>
            <p:cNvSpPr/>
            <p:nvPr/>
          </p:nvSpPr>
          <p:spPr>
            <a:xfrm>
              <a:off x="10777316"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F2D963B-D621-02DD-1619-684F4DC91490}"/>
                </a:ext>
              </a:extLst>
            </p:cNvPr>
            <p:cNvSpPr/>
            <p:nvPr/>
          </p:nvSpPr>
          <p:spPr>
            <a:xfrm>
              <a:off x="11796885"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91E75D-715D-B554-6983-B8D0F0FF7ECE}"/>
                </a:ext>
              </a:extLst>
            </p:cNvPr>
            <p:cNvSpPr/>
            <p:nvPr/>
          </p:nvSpPr>
          <p:spPr>
            <a:xfrm>
              <a:off x="9757762"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0BE3828-09E2-3B37-DAF2-0F1EF6FBB447}"/>
                </a:ext>
              </a:extLst>
            </p:cNvPr>
            <p:cNvSpPr/>
            <p:nvPr/>
          </p:nvSpPr>
          <p:spPr>
            <a:xfrm>
              <a:off x="10777316"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1BD5FBB-6BCD-9E17-CA4C-DA3621F258BF}"/>
                </a:ext>
              </a:extLst>
            </p:cNvPr>
            <p:cNvSpPr/>
            <p:nvPr/>
          </p:nvSpPr>
          <p:spPr>
            <a:xfrm>
              <a:off x="11796885"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4AD5227-34EB-06BB-7D33-8014F2DE4711}"/>
                </a:ext>
              </a:extLst>
            </p:cNvPr>
            <p:cNvSpPr/>
            <p:nvPr/>
          </p:nvSpPr>
          <p:spPr>
            <a:xfrm>
              <a:off x="9757762" y="5788920"/>
              <a:ext cx="503603" cy="503606"/>
            </a:xfrm>
            <a:custGeom>
              <a:avLst/>
              <a:gdLst>
                <a:gd name="connsiteX0" fmla="*/ 0 w 503603"/>
                <a:gd name="connsiteY0" fmla="*/ 251798 h 503606"/>
                <a:gd name="connsiteX1" fmla="*/ 251802 w 503603"/>
                <a:gd name="connsiteY1" fmla="*/ 0 h 503606"/>
                <a:gd name="connsiteX2" fmla="*/ 503604 w 503603"/>
                <a:gd name="connsiteY2" fmla="*/ 251798 h 503606"/>
                <a:gd name="connsiteX3" fmla="*/ 251802 w 503603"/>
                <a:gd name="connsiteY3" fmla="*/ 503606 h 503606"/>
                <a:gd name="connsiteX4" fmla="*/ 0 w 503603"/>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6">
                  <a:moveTo>
                    <a:pt x="0" y="251798"/>
                  </a:moveTo>
                  <a:cubicBezTo>
                    <a:pt x="0" y="112736"/>
                    <a:pt x="112737" y="0"/>
                    <a:pt x="251802" y="0"/>
                  </a:cubicBezTo>
                  <a:cubicBezTo>
                    <a:pt x="390867" y="0"/>
                    <a:pt x="503604" y="112736"/>
                    <a:pt x="503604" y="251798"/>
                  </a:cubicBezTo>
                  <a:cubicBezTo>
                    <a:pt x="503604" y="390859"/>
                    <a:pt x="390869" y="503606"/>
                    <a:pt x="251802" y="503606"/>
                  </a:cubicBezTo>
                  <a:cubicBezTo>
                    <a:pt x="112734"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A22BFF6-8FC1-1C45-6065-DDBFC3366BC5}"/>
                </a:ext>
              </a:extLst>
            </p:cNvPr>
            <p:cNvSpPr/>
            <p:nvPr/>
          </p:nvSpPr>
          <p:spPr>
            <a:xfrm>
              <a:off x="10777320"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146F39A-3BE2-E627-E2A8-097C4BA7329F}"/>
                </a:ext>
              </a:extLst>
            </p:cNvPr>
            <p:cNvSpPr/>
            <p:nvPr/>
          </p:nvSpPr>
          <p:spPr>
            <a:xfrm>
              <a:off x="11796889"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3077710"/>
            <a:ext cx="4269017" cy="2109186"/>
          </a:xfrm>
        </p:spPr>
        <p:txBody>
          <a:bodyPr/>
          <a:lstStyle>
            <a:lvl1pPr algn="ctr">
              <a:defRPr sz="32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Table Placeholder 3">
            <a:extLst>
              <a:ext uri="{FF2B5EF4-FFF2-40B4-BE49-F238E27FC236}">
                <a16:creationId xmlns:a16="http://schemas.microsoft.com/office/drawing/2014/main" id="{18AADC3C-8146-4144-3ABA-28E1B1F4AADD}"/>
              </a:ext>
            </a:extLst>
          </p:cNvPr>
          <p:cNvSpPr>
            <a:spLocks noGrp="1"/>
          </p:cNvSpPr>
          <p:nvPr>
            <p:ph type="tbl" sz="quarter" idx="10"/>
          </p:nvPr>
        </p:nvSpPr>
        <p:spPr>
          <a:xfrm>
            <a:off x="4934493" y="1202058"/>
            <a:ext cx="6876504" cy="4270248"/>
          </a:xfrm>
        </p:spPr>
        <p:txBody>
          <a:bodyPr/>
          <a:lstStyle/>
          <a:p>
            <a:r>
              <a:rPr lang="en-US"/>
              <a:t>Click icon to add table</a:t>
            </a:r>
            <a:endParaRPr lang="en-US" dirty="0"/>
          </a:p>
        </p:txBody>
      </p:sp>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r="15256"/>
          <a:stretch/>
        </p:blipFill>
        <p:spPr>
          <a:xfrm rot="16200000">
            <a:off x="1495710" y="-1028662"/>
            <a:ext cx="2029124" cy="4086444"/>
          </a:xfrm>
          <a:prstGeom prst="rect">
            <a:avLst/>
          </a:prstGeom>
        </p:spPr>
      </p:pic>
      <p:sp>
        <p:nvSpPr>
          <p:cNvPr id="40" name="Rectangle 39">
            <a:extLst>
              <a:ext uri="{FF2B5EF4-FFF2-40B4-BE49-F238E27FC236}">
                <a16:creationId xmlns:a16="http://schemas.microsoft.com/office/drawing/2014/main" id="{8D3D389B-1A71-78E3-E524-47DEFE36F4F5}"/>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63E7AF89-C0F4-4BB7-8B68-933CBF0B3839}"/>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Date Placeholder 3">
            <a:extLst>
              <a:ext uri="{FF2B5EF4-FFF2-40B4-BE49-F238E27FC236}">
                <a16:creationId xmlns:a16="http://schemas.microsoft.com/office/drawing/2014/main" id="{17933C8A-8E9F-F250-DAB7-5B1C82537C7F}"/>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2D6E202-B606-4609-B914-27C9371A1F6D}" type="datetime1">
              <a:rPr lang="en-US" smtClean="0"/>
              <a:t>1/27/2026</a:t>
            </a:fld>
            <a:endParaRPr lang="en-US" dirty="0"/>
          </a:p>
        </p:txBody>
      </p:sp>
      <p:pic>
        <p:nvPicPr>
          <p:cNvPr id="43" name="Graphic 42">
            <a:extLst>
              <a:ext uri="{FF2B5EF4-FFF2-40B4-BE49-F238E27FC236}">
                <a16:creationId xmlns:a16="http://schemas.microsoft.com/office/drawing/2014/main" id="{824FC607-995F-898A-B4E2-47161383123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4" name="Graphic 43">
            <a:extLst>
              <a:ext uri="{FF2B5EF4-FFF2-40B4-BE49-F238E27FC236}">
                <a16:creationId xmlns:a16="http://schemas.microsoft.com/office/drawing/2014/main" id="{2D6615CA-D60B-84EA-CBF6-70186E3CF67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5" name="Graphic 44">
            <a:extLst>
              <a:ext uri="{FF2B5EF4-FFF2-40B4-BE49-F238E27FC236}">
                <a16:creationId xmlns:a16="http://schemas.microsoft.com/office/drawing/2014/main" id="{88C02DF0-EBE4-4C6F-CE9A-61B39F1F7A18}"/>
              </a:ext>
              <a:ext uri="{C183D7F6-B498-43B3-948B-1728B52AA6E4}">
                <adec:decorative xmlns:adec="http://schemas.microsoft.com/office/drawing/2017/decorative" val="1"/>
              </a:ext>
            </a:extLst>
          </p:cNvPr>
          <p:cNvPicPr>
            <a:picLocks noChangeAspect="1"/>
          </p:cNvPicPr>
          <p:nvPr/>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46" name="Slide Number Placeholder 5">
            <a:extLst>
              <a:ext uri="{FF2B5EF4-FFF2-40B4-BE49-F238E27FC236}">
                <a16:creationId xmlns:a16="http://schemas.microsoft.com/office/drawing/2014/main" id="{AFEE4071-4B5B-AFB4-B178-D09387257F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47" name="Rectangle 46">
            <a:extLst>
              <a:ext uri="{FF2B5EF4-FFF2-40B4-BE49-F238E27FC236}">
                <a16:creationId xmlns:a16="http://schemas.microsoft.com/office/drawing/2014/main" id="{F3023153-9A4E-D9D3-6DE0-2D3EA610BB11}"/>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124883546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ank You ">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964746" y="327023"/>
            <a:ext cx="5931354" cy="5561465"/>
          </a:xfrm>
        </p:spPr>
        <p:txBody>
          <a:bodyPr vert="horz" lIns="91440" tIns="45720" rIns="91440" bIns="45720" rtlCol="0" anchor="ctr">
            <a:noAutofit/>
          </a:bodyPr>
          <a:lstStyle>
            <a:lvl1pPr algn="ctr">
              <a:defRPr lang="en-US" sz="60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p:nvGrpSpPr>
        <p:grpSpPr>
          <a:xfrm>
            <a:off x="7575684" y="1200589"/>
            <a:ext cx="3365366" cy="3804114"/>
            <a:chOff x="1698171" y="691024"/>
            <a:chExt cx="3365366" cy="3804114"/>
          </a:xfrm>
        </p:grpSpPr>
        <p:grpSp>
          <p:nvGrpSpPr>
            <p:cNvPr id="7" name="Group 6">
              <a:extLst>
                <a:ext uri="{FF2B5EF4-FFF2-40B4-BE49-F238E27FC236}">
                  <a16:creationId xmlns:a16="http://schemas.microsoft.com/office/drawing/2014/main" id="{5571AD75-22F7-E387-8455-0EE6231C2AA8}"/>
                </a:ext>
              </a:extLst>
            </p:cNvPr>
            <p:cNvGrpSpPr/>
            <p:nvPr/>
          </p:nvGrpSpPr>
          <p:grpSpPr>
            <a:xfrm>
              <a:off x="1698171" y="691024"/>
              <a:ext cx="3365366" cy="3804114"/>
              <a:chOff x="1466850" y="380320"/>
              <a:chExt cx="3542380" cy="4004209"/>
            </a:xfrm>
          </p:grpSpPr>
          <p:sp>
            <p:nvSpPr>
              <p:cNvPr id="25" name="Rectangle 24">
                <a:extLst>
                  <a:ext uri="{FF2B5EF4-FFF2-40B4-BE49-F238E27FC236}">
                    <a16:creationId xmlns:a16="http://schemas.microsoft.com/office/drawing/2014/main" id="{14EBD37B-479C-8610-9921-3DD1D3B53203}"/>
                  </a:ext>
                </a:extLst>
              </p:cNvPr>
              <p:cNvSpPr/>
              <p:nvPr/>
            </p:nvSpPr>
            <p:spPr>
              <a:xfrm>
                <a:off x="1466850" y="875620"/>
                <a:ext cx="3542380" cy="350890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p:nvSpPr>
            <p:spPr>
              <a:xfrm>
                <a:off x="1466850" y="380320"/>
                <a:ext cx="354238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717199" y="1788339"/>
            <a:ext cx="3103201" cy="3092539"/>
          </a:xfrm>
        </p:spPr>
        <p:txBody>
          <a:bodyPr tIns="0" bIns="0" anchor="ctr"/>
          <a:lstStyle>
            <a:lvl1pPr marL="342900" indent="-342900">
              <a:lnSpc>
                <a:spcPct val="150000"/>
              </a:lnSpc>
              <a:buFont typeface="Arial" panose="020B0604020202020204" pitchFamily="34" charset="0"/>
              <a:buChar char="•"/>
              <a:defRPr sz="18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p:txBody>
      </p:sp>
      <p:sp>
        <p:nvSpPr>
          <p:cNvPr id="4" name="Rectangle 3">
            <a:extLst>
              <a:ext uri="{FF2B5EF4-FFF2-40B4-BE49-F238E27FC236}">
                <a16:creationId xmlns:a16="http://schemas.microsoft.com/office/drawing/2014/main" id="{5B5DDDB5-9047-790A-C8B0-D67E44B72323}"/>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E29A5963-0FEC-D9BF-54CB-A3D6D118AF49}"/>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427DBEC2-F0F7-1E8A-EDBA-2EB379509666}"/>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2D6E202-B606-4609-B914-27C9371A1F6D}" type="datetime1">
              <a:rPr lang="en-US" smtClean="0"/>
              <a:t>1/27/2026</a:t>
            </a:fld>
            <a:endParaRPr lang="en-US" dirty="0"/>
          </a:p>
        </p:txBody>
      </p:sp>
      <p:pic>
        <p:nvPicPr>
          <p:cNvPr id="11" name="Graphic 10">
            <a:extLst>
              <a:ext uri="{FF2B5EF4-FFF2-40B4-BE49-F238E27FC236}">
                <a16:creationId xmlns:a16="http://schemas.microsoft.com/office/drawing/2014/main" id="{3947C04A-7458-C36D-EE89-0C1F41AF32B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2" name="Graphic 11">
            <a:extLst>
              <a:ext uri="{FF2B5EF4-FFF2-40B4-BE49-F238E27FC236}">
                <a16:creationId xmlns:a16="http://schemas.microsoft.com/office/drawing/2014/main" id="{CC13B35D-F747-92EE-37C0-27E1CA8B587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3" name="Graphic 12">
            <a:extLst>
              <a:ext uri="{FF2B5EF4-FFF2-40B4-BE49-F238E27FC236}">
                <a16:creationId xmlns:a16="http://schemas.microsoft.com/office/drawing/2014/main" id="{5DD40548-01E2-C4C3-74D5-E53F4A1C3942}"/>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4" name="Slide Number Placeholder 5">
            <a:extLst>
              <a:ext uri="{FF2B5EF4-FFF2-40B4-BE49-F238E27FC236}">
                <a16:creationId xmlns:a16="http://schemas.microsoft.com/office/drawing/2014/main" id="{F021946D-D90D-3F7E-3E92-78C7E120AFF5}"/>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27" name="Rectangle 26">
            <a:extLst>
              <a:ext uri="{FF2B5EF4-FFF2-40B4-BE49-F238E27FC236}">
                <a16:creationId xmlns:a16="http://schemas.microsoft.com/office/drawing/2014/main" id="{3797D881-DBBF-010E-A63C-99B4B0D412AA}"/>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45349448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pSp>
        <p:nvGrpSpPr>
          <p:cNvPr id="8" name="Graphic 4">
            <a:extLst>
              <a:ext uri="{FF2B5EF4-FFF2-40B4-BE49-F238E27FC236}">
                <a16:creationId xmlns:a16="http://schemas.microsoft.com/office/drawing/2014/main" id="{5C92998A-0580-8711-F2CD-BA025D3B492D}"/>
              </a:ext>
              <a:ext uri="{C183D7F6-B498-43B3-948B-1728B52AA6E4}">
                <adec:decorative xmlns:adec="http://schemas.microsoft.com/office/drawing/2017/decorative" val="1"/>
              </a:ext>
            </a:extLst>
          </p:cNvPr>
          <p:cNvGrpSpPr/>
          <p:nvPr/>
        </p:nvGrpSpPr>
        <p:grpSpPr>
          <a:xfrm>
            <a:off x="9573457" y="3490004"/>
            <a:ext cx="2760781" cy="2636487"/>
            <a:chOff x="9757762" y="3673334"/>
            <a:chExt cx="2760781" cy="2636487"/>
          </a:xfrm>
          <a:solidFill>
            <a:schemeClr val="bg1">
              <a:alpha val="50000"/>
            </a:schemeClr>
          </a:solidFill>
        </p:grpSpPr>
        <p:sp>
          <p:nvSpPr>
            <p:cNvPr id="9" name="Freeform: Shape 8">
              <a:extLst>
                <a:ext uri="{FF2B5EF4-FFF2-40B4-BE49-F238E27FC236}">
                  <a16:creationId xmlns:a16="http://schemas.microsoft.com/office/drawing/2014/main" id="{309E8E44-AD09-0DCB-79DA-F363143EB715}"/>
                </a:ext>
              </a:extLst>
            </p:cNvPr>
            <p:cNvSpPr/>
            <p:nvPr/>
          </p:nvSpPr>
          <p:spPr>
            <a:xfrm>
              <a:off x="9757762"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F0C32798-3973-1B39-EA92-336F776B7AA7}"/>
                </a:ext>
              </a:extLst>
            </p:cNvPr>
            <p:cNvSpPr/>
            <p:nvPr/>
          </p:nvSpPr>
          <p:spPr>
            <a:xfrm>
              <a:off x="10777316"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F2D963B-D621-02DD-1619-684F4DC91490}"/>
                </a:ext>
              </a:extLst>
            </p:cNvPr>
            <p:cNvSpPr/>
            <p:nvPr/>
          </p:nvSpPr>
          <p:spPr>
            <a:xfrm>
              <a:off x="11796885"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91E75D-715D-B554-6983-B8D0F0FF7ECE}"/>
                </a:ext>
              </a:extLst>
            </p:cNvPr>
            <p:cNvSpPr/>
            <p:nvPr/>
          </p:nvSpPr>
          <p:spPr>
            <a:xfrm>
              <a:off x="9757762"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0BE3828-09E2-3B37-DAF2-0F1EF6FBB447}"/>
                </a:ext>
              </a:extLst>
            </p:cNvPr>
            <p:cNvSpPr/>
            <p:nvPr/>
          </p:nvSpPr>
          <p:spPr>
            <a:xfrm>
              <a:off x="10777316"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1BD5FBB-6BCD-9E17-CA4C-DA3621F258BF}"/>
                </a:ext>
              </a:extLst>
            </p:cNvPr>
            <p:cNvSpPr/>
            <p:nvPr/>
          </p:nvSpPr>
          <p:spPr>
            <a:xfrm>
              <a:off x="11796885"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4AD5227-34EB-06BB-7D33-8014F2DE4711}"/>
                </a:ext>
              </a:extLst>
            </p:cNvPr>
            <p:cNvSpPr/>
            <p:nvPr/>
          </p:nvSpPr>
          <p:spPr>
            <a:xfrm>
              <a:off x="9757762" y="5788920"/>
              <a:ext cx="503603" cy="503606"/>
            </a:xfrm>
            <a:custGeom>
              <a:avLst/>
              <a:gdLst>
                <a:gd name="connsiteX0" fmla="*/ 0 w 503603"/>
                <a:gd name="connsiteY0" fmla="*/ 251798 h 503606"/>
                <a:gd name="connsiteX1" fmla="*/ 251802 w 503603"/>
                <a:gd name="connsiteY1" fmla="*/ 0 h 503606"/>
                <a:gd name="connsiteX2" fmla="*/ 503604 w 503603"/>
                <a:gd name="connsiteY2" fmla="*/ 251798 h 503606"/>
                <a:gd name="connsiteX3" fmla="*/ 251802 w 503603"/>
                <a:gd name="connsiteY3" fmla="*/ 503606 h 503606"/>
                <a:gd name="connsiteX4" fmla="*/ 0 w 503603"/>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6">
                  <a:moveTo>
                    <a:pt x="0" y="251798"/>
                  </a:moveTo>
                  <a:cubicBezTo>
                    <a:pt x="0" y="112736"/>
                    <a:pt x="112737" y="0"/>
                    <a:pt x="251802" y="0"/>
                  </a:cubicBezTo>
                  <a:cubicBezTo>
                    <a:pt x="390867" y="0"/>
                    <a:pt x="503604" y="112736"/>
                    <a:pt x="503604" y="251798"/>
                  </a:cubicBezTo>
                  <a:cubicBezTo>
                    <a:pt x="503604" y="390859"/>
                    <a:pt x="390869" y="503606"/>
                    <a:pt x="251802" y="503606"/>
                  </a:cubicBezTo>
                  <a:cubicBezTo>
                    <a:pt x="112734"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A22BFF6-8FC1-1C45-6065-DDBFC3366BC5}"/>
                </a:ext>
              </a:extLst>
            </p:cNvPr>
            <p:cNvSpPr/>
            <p:nvPr/>
          </p:nvSpPr>
          <p:spPr>
            <a:xfrm>
              <a:off x="10777320"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146F39A-3BE2-E627-E2A8-097C4BA7329F}"/>
                </a:ext>
              </a:extLst>
            </p:cNvPr>
            <p:cNvSpPr/>
            <p:nvPr/>
          </p:nvSpPr>
          <p:spPr>
            <a:xfrm>
              <a:off x="11796889"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3077710"/>
            <a:ext cx="4269017" cy="2109186"/>
          </a:xfrm>
        </p:spPr>
        <p:txBody>
          <a:bodyPr/>
          <a:lstStyle>
            <a:lvl1pPr algn="ctr">
              <a:defRPr sz="32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4934495" y="1202058"/>
            <a:ext cx="6876502" cy="42685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r="15256"/>
          <a:stretch/>
        </p:blipFill>
        <p:spPr>
          <a:xfrm rot="16200000">
            <a:off x="1495710" y="-1028662"/>
            <a:ext cx="2029124" cy="4086444"/>
          </a:xfrm>
          <a:prstGeom prst="rect">
            <a:avLst/>
          </a:prstGeom>
        </p:spPr>
      </p:pic>
      <p:sp>
        <p:nvSpPr>
          <p:cNvPr id="40" name="Rectangle 39">
            <a:extLst>
              <a:ext uri="{FF2B5EF4-FFF2-40B4-BE49-F238E27FC236}">
                <a16:creationId xmlns:a16="http://schemas.microsoft.com/office/drawing/2014/main" id="{8D3D389B-1A71-78E3-E524-47DEFE36F4F5}"/>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63E7AF89-C0F4-4BB7-8B68-933CBF0B3839}"/>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Date Placeholder 3">
            <a:extLst>
              <a:ext uri="{FF2B5EF4-FFF2-40B4-BE49-F238E27FC236}">
                <a16:creationId xmlns:a16="http://schemas.microsoft.com/office/drawing/2014/main" id="{17933C8A-8E9F-F250-DAB7-5B1C82537C7F}"/>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4BE1D723-8F53-4F53-90B0-1982A396982E}" type="datetime1">
              <a:rPr lang="en-US" smtClean="0"/>
              <a:t>1/27/2026</a:t>
            </a:fld>
            <a:endParaRPr lang="en-US" dirty="0"/>
          </a:p>
        </p:txBody>
      </p:sp>
      <p:pic>
        <p:nvPicPr>
          <p:cNvPr id="43" name="Graphic 42">
            <a:extLst>
              <a:ext uri="{FF2B5EF4-FFF2-40B4-BE49-F238E27FC236}">
                <a16:creationId xmlns:a16="http://schemas.microsoft.com/office/drawing/2014/main" id="{824FC607-995F-898A-B4E2-47161383123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4" name="Graphic 43">
            <a:extLst>
              <a:ext uri="{FF2B5EF4-FFF2-40B4-BE49-F238E27FC236}">
                <a16:creationId xmlns:a16="http://schemas.microsoft.com/office/drawing/2014/main" id="{2D6615CA-D60B-84EA-CBF6-70186E3CF67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5" name="Graphic 44">
            <a:extLst>
              <a:ext uri="{FF2B5EF4-FFF2-40B4-BE49-F238E27FC236}">
                <a16:creationId xmlns:a16="http://schemas.microsoft.com/office/drawing/2014/main" id="{88C02DF0-EBE4-4C6F-CE9A-61B39F1F7A18}"/>
              </a:ext>
              <a:ext uri="{C183D7F6-B498-43B3-948B-1728B52AA6E4}">
                <adec:decorative xmlns:adec="http://schemas.microsoft.com/office/drawing/2017/decorative" val="1"/>
              </a:ext>
            </a:extLst>
          </p:cNvPr>
          <p:cNvPicPr>
            <a:picLocks noChangeAspect="1"/>
          </p:cNvPicPr>
          <p:nvPr/>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46" name="Slide Number Placeholder 5">
            <a:extLst>
              <a:ext uri="{FF2B5EF4-FFF2-40B4-BE49-F238E27FC236}">
                <a16:creationId xmlns:a16="http://schemas.microsoft.com/office/drawing/2014/main" id="{AFEE4071-4B5B-AFB4-B178-D09387257F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47" name="Rectangle 46">
            <a:extLst>
              <a:ext uri="{FF2B5EF4-FFF2-40B4-BE49-F238E27FC236}">
                <a16:creationId xmlns:a16="http://schemas.microsoft.com/office/drawing/2014/main" id="{F3023153-9A4E-D9D3-6DE0-2D3EA610BB11}"/>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100711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D1964D-F9CA-9278-BD33-03FD979E6627}"/>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B9857CF-1C39-27BB-9B6B-6A0C1DD02B04}"/>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F8B31A7E-FD72-B42E-26A8-319F776C10E0}"/>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39667345-2558-425A-8533-9BFDBCE15005}" type="datetime1">
              <a:rPr lang="en-US" smtClean="0"/>
              <a:t>1/27/2026</a:t>
            </a:fld>
            <a:endParaRPr lang="en-US" dirty="0"/>
          </a:p>
        </p:txBody>
      </p:sp>
      <p:pic>
        <p:nvPicPr>
          <p:cNvPr id="8" name="Graphic 7">
            <a:extLst>
              <a:ext uri="{FF2B5EF4-FFF2-40B4-BE49-F238E27FC236}">
                <a16:creationId xmlns:a16="http://schemas.microsoft.com/office/drawing/2014/main" id="{92487FC0-E254-7086-CC55-D7BFCEACEF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9" name="Graphic 8">
            <a:extLst>
              <a:ext uri="{FF2B5EF4-FFF2-40B4-BE49-F238E27FC236}">
                <a16:creationId xmlns:a16="http://schemas.microsoft.com/office/drawing/2014/main" id="{2F41C3E4-FF61-A611-F912-98F34421366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0" name="Graphic 9">
            <a:extLst>
              <a:ext uri="{FF2B5EF4-FFF2-40B4-BE49-F238E27FC236}">
                <a16:creationId xmlns:a16="http://schemas.microsoft.com/office/drawing/2014/main" id="{0B15F18C-70F5-E214-E8DA-4CFAE27FE301}"/>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1" name="Slide Number Placeholder 5">
            <a:extLst>
              <a:ext uri="{FF2B5EF4-FFF2-40B4-BE49-F238E27FC236}">
                <a16:creationId xmlns:a16="http://schemas.microsoft.com/office/drawing/2014/main" id="{7A727095-DB42-91AA-4BB8-1CE63D89BC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17" name="Rectangle 16">
            <a:extLst>
              <a:ext uri="{FF2B5EF4-FFF2-40B4-BE49-F238E27FC236}">
                <a16:creationId xmlns:a16="http://schemas.microsoft.com/office/drawing/2014/main" id="{6E89DC3C-8238-2625-2CBD-974CA4F819FE}"/>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271893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1775B394-D9F9-4F0C-B15D-605F45CB9E9F}" type="datetime1">
              <a:rPr lang="en-US" smtClean="0"/>
              <a:t>1/27/2026</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4450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05876233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92185612"/>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92508376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46" name="Graphic 45">
            <a:extLst>
              <a:ext uri="{FF2B5EF4-FFF2-40B4-BE49-F238E27FC236}">
                <a16:creationId xmlns:a16="http://schemas.microsoft.com/office/drawing/2014/main" id="{FFDE191C-52DF-6A6D-EC88-18A052FFB290}"/>
              </a:ext>
              <a:ext uri="{C183D7F6-B498-43B3-948B-1728B52AA6E4}">
                <adec:decorative xmlns:adec="http://schemas.microsoft.com/office/drawing/2017/decorative" val="1"/>
              </a:ext>
            </a:extLst>
          </p:cNvPr>
          <p:cNvPicPr>
            <a:picLocks noChangeAspect="1"/>
          </p:cNvPicPr>
          <p:nvPr/>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b="37716"/>
          <a:stretch/>
        </p:blipFill>
        <p:spPr>
          <a:xfrm rot="16200000">
            <a:off x="9722190" y="160175"/>
            <a:ext cx="2394401" cy="2545223"/>
          </a:xfrm>
          <a:prstGeom prst="rect">
            <a:avLst/>
          </a:prstGeom>
        </p:spPr>
      </p:pic>
      <p:pic>
        <p:nvPicPr>
          <p:cNvPr id="31" name="Graphic 30">
            <a:extLst>
              <a:ext uri="{FF2B5EF4-FFF2-40B4-BE49-F238E27FC236}">
                <a16:creationId xmlns:a16="http://schemas.microsoft.com/office/drawing/2014/main" id="{6D30DCAC-B495-853F-9921-FBA3901866A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1140620" y="2616531"/>
            <a:ext cx="2394401" cy="4086444"/>
          </a:xfrm>
          <a:prstGeom prst="rect">
            <a:avLst/>
          </a:prstGeom>
        </p:spPr>
      </p:pic>
      <p:grpSp>
        <p:nvGrpSpPr>
          <p:cNvPr id="32" name="Group 31">
            <a:extLst>
              <a:ext uri="{FF2B5EF4-FFF2-40B4-BE49-F238E27FC236}">
                <a16:creationId xmlns:a16="http://schemas.microsoft.com/office/drawing/2014/main" id="{8CB78A71-D8F9-12A2-1D4E-A2C2E4E15530}"/>
              </a:ext>
              <a:ext uri="{C183D7F6-B498-43B3-948B-1728B52AA6E4}">
                <adec:decorative xmlns:adec="http://schemas.microsoft.com/office/drawing/2017/decorative" val="1"/>
              </a:ext>
            </a:extLst>
          </p:cNvPr>
          <p:cNvGrpSpPr/>
          <p:nvPr/>
        </p:nvGrpSpPr>
        <p:grpSpPr>
          <a:xfrm>
            <a:off x="3594100" y="380999"/>
            <a:ext cx="4972050" cy="5475954"/>
            <a:chOff x="1698171" y="691024"/>
            <a:chExt cx="4972050" cy="5475954"/>
          </a:xfrm>
        </p:grpSpPr>
        <p:grpSp>
          <p:nvGrpSpPr>
            <p:cNvPr id="33" name="Group 32">
              <a:extLst>
                <a:ext uri="{FF2B5EF4-FFF2-40B4-BE49-F238E27FC236}">
                  <a16:creationId xmlns:a16="http://schemas.microsoft.com/office/drawing/2014/main" id="{D1FCBAB4-0CBD-A738-A058-100C35A0BDF1}"/>
                </a:ext>
              </a:extLst>
            </p:cNvPr>
            <p:cNvGrpSpPr/>
            <p:nvPr/>
          </p:nvGrpSpPr>
          <p:grpSpPr>
            <a:xfrm>
              <a:off x="1698171" y="691024"/>
              <a:ext cx="4972050" cy="5475954"/>
              <a:chOff x="1466850" y="380320"/>
              <a:chExt cx="5233574" cy="5763985"/>
            </a:xfrm>
          </p:grpSpPr>
          <p:sp>
            <p:nvSpPr>
              <p:cNvPr id="38" name="Rectangle 37">
                <a:extLst>
                  <a:ext uri="{FF2B5EF4-FFF2-40B4-BE49-F238E27FC236}">
                    <a16:creationId xmlns:a16="http://schemas.microsoft.com/office/drawing/2014/main" id="{A67098CE-4555-2BEE-5226-2E2F9EE1D5BB}"/>
                  </a:ext>
                </a:extLst>
              </p:cNvPr>
              <p:cNvSpPr/>
              <p:nvPr/>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A0CBAEB-0BE9-F75E-CB8D-A411C52E889A}"/>
                  </a:ext>
                </a:extLst>
              </p:cNvPr>
              <p:cNvSpPr/>
              <p:nvPr/>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0EDFCBD7-3731-A5D1-BB82-218531D6BA6E}"/>
                </a:ext>
              </a:extLst>
            </p:cNvPr>
            <p:cNvGrpSpPr/>
            <p:nvPr/>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AA6D4634-51B3-BE70-0479-199D811D75F3}"/>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2B1D16B-1A18-4890-4596-F24DD1C0BA94}"/>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98E60AF-0ABD-505A-4D5D-18B025CCA331}"/>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Title 1">
            <a:extLst>
              <a:ext uri="{FF2B5EF4-FFF2-40B4-BE49-F238E27FC236}">
                <a16:creationId xmlns:a16="http://schemas.microsoft.com/office/drawing/2014/main" id="{A048DF11-5712-A1DF-9E33-2C705AF54B80}"/>
              </a:ext>
            </a:extLst>
          </p:cNvPr>
          <p:cNvSpPr>
            <a:spLocks noGrp="1"/>
          </p:cNvSpPr>
          <p:nvPr>
            <p:ph type="title" hasCustomPrompt="1"/>
          </p:nvPr>
        </p:nvSpPr>
        <p:spPr>
          <a:xfrm>
            <a:off x="3957068" y="851547"/>
            <a:ext cx="4275364" cy="1979634"/>
          </a:xfrm>
        </p:spPr>
        <p:txBody>
          <a:bodyPr anchor="ctr"/>
          <a:lstStyle>
            <a:lvl1pPr>
              <a:defRPr sz="3200"/>
            </a:lvl1pPr>
          </a:lstStyle>
          <a:p>
            <a:r>
              <a:rPr lang="en-US" dirty="0"/>
              <a:t>Click to add title</a:t>
            </a:r>
          </a:p>
        </p:txBody>
      </p:sp>
      <p:sp>
        <p:nvSpPr>
          <p:cNvPr id="41" name="Content Placeholder 2">
            <a:extLst>
              <a:ext uri="{FF2B5EF4-FFF2-40B4-BE49-F238E27FC236}">
                <a16:creationId xmlns:a16="http://schemas.microsoft.com/office/drawing/2014/main" id="{5FC08F1C-3206-A42D-3BCD-F04FBA78394F}"/>
              </a:ext>
            </a:extLst>
          </p:cNvPr>
          <p:cNvSpPr>
            <a:spLocks noGrp="1"/>
          </p:cNvSpPr>
          <p:nvPr>
            <p:ph idx="1" hasCustomPrompt="1"/>
          </p:nvPr>
        </p:nvSpPr>
        <p:spPr>
          <a:xfrm>
            <a:off x="3947886" y="2831182"/>
            <a:ext cx="4275364" cy="2660213"/>
          </a:xfrm>
        </p:spPr>
        <p:txBody>
          <a:bodyPr tIns="0" bIns="0"/>
          <a:lstStyle>
            <a:lvl1pPr>
              <a:lnSpc>
                <a:spcPct val="15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Rectangle 41">
            <a:extLst>
              <a:ext uri="{FF2B5EF4-FFF2-40B4-BE49-F238E27FC236}">
                <a16:creationId xmlns:a16="http://schemas.microsoft.com/office/drawing/2014/main" id="{19671B5C-5A86-C6A6-2913-1F73F100E32C}"/>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542D9D8C-0E11-E268-D458-EC3BC4FD2425}"/>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Date Placeholder 3">
            <a:extLst>
              <a:ext uri="{FF2B5EF4-FFF2-40B4-BE49-F238E27FC236}">
                <a16:creationId xmlns:a16="http://schemas.microsoft.com/office/drawing/2014/main" id="{8E4CD02A-FF2F-864A-138B-368FE9BFDEE2}"/>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2D6E202-B606-4609-B914-27C9371A1F6D}" type="datetime1">
              <a:rPr lang="en-US" smtClean="0"/>
              <a:t>1/27/2026</a:t>
            </a:fld>
            <a:endParaRPr lang="en-US" dirty="0"/>
          </a:p>
        </p:txBody>
      </p:sp>
      <p:pic>
        <p:nvPicPr>
          <p:cNvPr id="47" name="Graphic 46">
            <a:extLst>
              <a:ext uri="{FF2B5EF4-FFF2-40B4-BE49-F238E27FC236}">
                <a16:creationId xmlns:a16="http://schemas.microsoft.com/office/drawing/2014/main" id="{5B0F505A-EE51-9D7A-42EA-2CD2CD432E7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8" name="Graphic 47">
            <a:extLst>
              <a:ext uri="{FF2B5EF4-FFF2-40B4-BE49-F238E27FC236}">
                <a16:creationId xmlns:a16="http://schemas.microsoft.com/office/drawing/2014/main" id="{B4905353-8D75-B3E2-2489-1D6907755CF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9" name="Graphic 48">
            <a:extLst>
              <a:ext uri="{FF2B5EF4-FFF2-40B4-BE49-F238E27FC236}">
                <a16:creationId xmlns:a16="http://schemas.microsoft.com/office/drawing/2014/main" id="{4DBFD95C-0912-3222-EECA-8F84031BCDF4}"/>
              </a:ext>
              <a:ext uri="{C183D7F6-B498-43B3-948B-1728B52AA6E4}">
                <adec:decorative xmlns:adec="http://schemas.microsoft.com/office/drawing/2017/decorative" val="1"/>
              </a:ext>
            </a:extLst>
          </p:cNvPr>
          <p:cNvPicPr>
            <a:picLocks noChangeAspect="1"/>
          </p:cNvPicPr>
          <p:nvPr/>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50" name="Slide Number Placeholder 5">
            <a:extLst>
              <a:ext uri="{FF2B5EF4-FFF2-40B4-BE49-F238E27FC236}">
                <a16:creationId xmlns:a16="http://schemas.microsoft.com/office/drawing/2014/main" id="{7F30B651-FA38-151D-A122-6186F222CA8C}"/>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51" name="Rectangle 50">
            <a:extLst>
              <a:ext uri="{FF2B5EF4-FFF2-40B4-BE49-F238E27FC236}">
                <a16:creationId xmlns:a16="http://schemas.microsoft.com/office/drawing/2014/main" id="{B343855C-EC70-E12C-3368-415B1AC40C1B}"/>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11983523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31185911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679749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021621425"/>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4671839"/>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760984709"/>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endParaRPr lang="en-US" dirty="0"/>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97662296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62396481"/>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792130338"/>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38426698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3048" y="2138289"/>
            <a:ext cx="12188952" cy="4033912"/>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a:extLst>
              <a:ext uri="{FF2B5EF4-FFF2-40B4-BE49-F238E27FC236}">
                <a16:creationId xmlns:a16="http://schemas.microsoft.com/office/drawing/2014/main" id="{2C488A36-B0CB-7B46-C2A6-BA57D39EC479}"/>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7860" r="37853" b="27738"/>
          <a:stretch/>
        </p:blipFill>
        <p:spPr>
          <a:xfrm>
            <a:off x="6962087" y="2143124"/>
            <a:ext cx="5226865" cy="4033839"/>
          </a:xfrm>
          <a:prstGeom prst="rect">
            <a:avLst/>
          </a:prstGeom>
        </p:spPr>
      </p:pic>
      <p:sp>
        <p:nvSpPr>
          <p:cNvPr id="16" name="Title 1">
            <a:extLst>
              <a:ext uri="{FF2B5EF4-FFF2-40B4-BE49-F238E27FC236}">
                <a16:creationId xmlns:a16="http://schemas.microsoft.com/office/drawing/2014/main" id="{A8614BA2-9387-F1B5-B7DB-B34DAE90FEDE}"/>
              </a:ext>
            </a:extLst>
          </p:cNvPr>
          <p:cNvSpPr>
            <a:spLocks noGrp="1"/>
          </p:cNvSpPr>
          <p:nvPr>
            <p:ph type="title" hasCustomPrompt="1"/>
          </p:nvPr>
        </p:nvSpPr>
        <p:spPr>
          <a:xfrm>
            <a:off x="422177" y="365125"/>
            <a:ext cx="10778937" cy="1325563"/>
          </a:xfrm>
        </p:spPr>
        <p:txBody>
          <a:bodyPr>
            <a:normAutofit/>
          </a:bodyPr>
          <a:lstStyle>
            <a:lvl1pPr>
              <a:defRPr sz="4400"/>
            </a:lvl1pPr>
          </a:lstStyle>
          <a:p>
            <a:r>
              <a:rPr lang="en-US" dirty="0"/>
              <a:t>Click to add title</a:t>
            </a:r>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hasCustomPrompt="1"/>
          </p:nvPr>
        </p:nvSpPr>
        <p:spPr>
          <a:xfrm>
            <a:off x="422899" y="2350108"/>
            <a:ext cx="10778221" cy="3609461"/>
          </a:xfrm>
        </p:spPr>
        <p:txBody>
          <a:bodyPr anchor="ctr" anchorCtr="0">
            <a:normAutofit/>
          </a:bodyPr>
          <a:lstStyle>
            <a:lvl1pPr>
              <a:buNone/>
              <a:defRPr sz="2400"/>
            </a:lvl1pPr>
            <a:lvl2pPr>
              <a:defRPr sz="2400"/>
            </a:lvl2pPr>
            <a:lvl3pPr>
              <a:defRPr sz="2400"/>
            </a:lvl3pPr>
            <a:lvl4pPr>
              <a:defRPr sz="24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solidFill>
                <a:schemeClr val="tx1"/>
              </a:solidFill>
            </a:endParaRPr>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7A80DA6A-71F3-6286-F60A-EEEC9188718C}"/>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cxnSp>
        <p:nvCxnSpPr>
          <p:cNvPr id="3" name="Straight Connector 2">
            <a:extLst>
              <a:ext uri="{FF2B5EF4-FFF2-40B4-BE49-F238E27FC236}">
                <a16:creationId xmlns:a16="http://schemas.microsoft.com/office/drawing/2014/main" id="{75F98B46-5DFC-3487-EB05-148905CA6507}"/>
              </a:ext>
              <a:ext uri="{C183D7F6-B498-43B3-948B-1728B52AA6E4}">
                <adec:decorative xmlns:adec="http://schemas.microsoft.com/office/drawing/2017/decorative" val="1"/>
              </a:ext>
            </a:extLst>
          </p:cNvPr>
          <p:cNvCxnSpPr>
            <a:cxnSpLocks/>
          </p:cNvCxnSpPr>
          <p:nvPr userDrawn="1"/>
        </p:nvCxnSpPr>
        <p:spPr>
          <a:xfrm>
            <a:off x="0" y="2138288"/>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D768F8E-3DFF-8D92-E3CF-5AE5F6DA5422}"/>
              </a:ext>
              <a:ext uri="{C183D7F6-B498-43B3-948B-1728B52AA6E4}">
                <adec:decorative xmlns:adec="http://schemas.microsoft.com/office/drawing/2017/decorative" val="1"/>
              </a:ext>
            </a:extLst>
          </p:cNvPr>
          <p:cNvCxnSpPr>
            <a:cxnSpLocks/>
          </p:cNvCxnSpPr>
          <p:nvPr userDrawn="1"/>
        </p:nvCxnSpPr>
        <p:spPr>
          <a:xfrm>
            <a:off x="0" y="2045761"/>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E83A1EA-5EE3-D81A-D135-860F481F6740}"/>
              </a:ext>
              <a:ext uri="{C183D7F6-B498-43B3-948B-1728B52AA6E4}">
                <adec:decorative xmlns:adec="http://schemas.microsoft.com/office/drawing/2017/decorative" val="1"/>
              </a:ext>
            </a:extLst>
          </p:cNvPr>
          <p:cNvCxnSpPr>
            <a:cxnSpLocks/>
          </p:cNvCxnSpPr>
          <p:nvPr userDrawn="1"/>
        </p:nvCxnSpPr>
        <p:spPr>
          <a:xfrm>
            <a:off x="0" y="6264727"/>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EA58FF-2FB1-3B78-FDCF-E5DC2EFE5D57}"/>
              </a:ext>
              <a:ext uri="{C183D7F6-B498-43B3-948B-1728B52AA6E4}">
                <adec:decorative xmlns:adec="http://schemas.microsoft.com/office/drawing/2017/decorative" val="1"/>
              </a:ext>
            </a:extLst>
          </p:cNvPr>
          <p:cNvCxnSpPr>
            <a:cxnSpLocks/>
          </p:cNvCxnSpPr>
          <p:nvPr userDrawn="1"/>
        </p:nvCxnSpPr>
        <p:spPr>
          <a:xfrm>
            <a:off x="0"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488337"/>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ummary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B9D92F9-7505-2024-1DF6-10DB1241A72C}"/>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0898"/>
          <a:stretch/>
        </p:blipFill>
        <p:spPr>
          <a:xfrm>
            <a:off x="0" y="1448221"/>
            <a:ext cx="2197076" cy="3717471"/>
          </a:xfrm>
          <a:prstGeom prst="rect">
            <a:avLst/>
          </a:prstGeom>
        </p:spPr>
      </p:pic>
      <p:sp>
        <p:nvSpPr>
          <p:cNvPr id="21" name="Rectangle 20">
            <a:extLst>
              <a:ext uri="{FF2B5EF4-FFF2-40B4-BE49-F238E27FC236}">
                <a16:creationId xmlns:a16="http://schemas.microsoft.com/office/drawing/2014/main" id="{7D296A0E-AA2F-B543-BCEA-D30C665A2BA2}"/>
              </a:ext>
              <a:ext uri="{C183D7F6-B498-43B3-948B-1728B52AA6E4}">
                <adec:decorative xmlns:adec="http://schemas.microsoft.com/office/drawing/2017/decorative" val="1"/>
              </a:ext>
            </a:extLst>
          </p:cNvPr>
          <p:cNvSpPr/>
          <p:nvPr/>
        </p:nvSpPr>
        <p:spPr>
          <a:xfrm>
            <a:off x="380999" y="851548"/>
            <a:ext cx="6687981"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 uri="{C183D7F6-B498-43B3-948B-1728B52AA6E4}">
                <adec:decorative xmlns:adec="http://schemas.microsoft.com/office/drawing/2017/decorative" val="1"/>
              </a:ext>
            </a:extLst>
          </p:cNvPr>
          <p:cNvSpPr/>
          <p:nvPr/>
        </p:nvSpPr>
        <p:spPr>
          <a:xfrm>
            <a:off x="380999" y="380999"/>
            <a:ext cx="668798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9AAB6D3-CF07-3A44-F37A-9DEF7B82B56B}"/>
              </a:ext>
              <a:ext uri="{C183D7F6-B498-43B3-948B-1728B52AA6E4}">
                <adec:decorative xmlns:adec="http://schemas.microsoft.com/office/drawing/2017/decorative" val="1"/>
              </a:ext>
            </a:extLst>
          </p:cNvPr>
          <p:cNvGrpSpPr/>
          <p:nvPr/>
        </p:nvGrpSpPr>
        <p:grpSpPr>
          <a:xfrm>
            <a:off x="522515" y="505268"/>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34784" y="1059463"/>
            <a:ext cx="6008915" cy="4431932"/>
          </a:xfrm>
        </p:spPr>
        <p:txBody>
          <a:bodyPr/>
          <a:lstStyle>
            <a:lvl1pPr algn="ctr">
              <a:defRPr sz="6000"/>
            </a:lvl1pPr>
          </a:lstStyle>
          <a:p>
            <a:r>
              <a:rPr lang="en-US" dirty="0"/>
              <a:t>Click to add title</a:t>
            </a:r>
          </a:p>
        </p:txBody>
      </p:sp>
      <p:sp>
        <p:nvSpPr>
          <p:cNvPr id="31" name="Freeform: Shape 30">
            <a:extLst>
              <a:ext uri="{FF2B5EF4-FFF2-40B4-BE49-F238E27FC236}">
                <a16:creationId xmlns:a16="http://schemas.microsoft.com/office/drawing/2014/main" id="{A037F58E-633A-20EC-118A-2A3039E204FC}"/>
              </a:ext>
              <a:ext uri="{C183D7F6-B498-43B3-948B-1728B52AA6E4}">
                <adec:decorative xmlns:adec="http://schemas.microsoft.com/office/drawing/2017/decorative" val="1"/>
              </a:ext>
            </a:extLst>
          </p:cNvPr>
          <p:cNvSpPr/>
          <p:nvPr/>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3">
            <a:extLst>
              <a:ext uri="{FF2B5EF4-FFF2-40B4-BE49-F238E27FC236}">
                <a16:creationId xmlns:a16="http://schemas.microsoft.com/office/drawing/2014/main" id="{683E7202-D4FD-97A5-44A7-EC8436DA2BFF}"/>
              </a:ext>
              <a:ext uri="{C183D7F6-B498-43B3-948B-1728B52AA6E4}">
                <adec:decorative xmlns:adec="http://schemas.microsoft.com/office/drawing/2017/decorative" val="1"/>
              </a:ext>
            </a:extLst>
          </p:cNvPr>
          <p:cNvSpPr/>
          <p:nvPr/>
        </p:nvSpPr>
        <p:spPr>
          <a:xfrm>
            <a:off x="7453932" y="851548"/>
            <a:ext cx="4353117"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680E844-DC94-8DC4-9D32-BFCC7888727A}"/>
              </a:ext>
              <a:ext uri="{C183D7F6-B498-43B3-948B-1728B52AA6E4}">
                <adec:decorative xmlns:adec="http://schemas.microsoft.com/office/drawing/2017/decorative" val="1"/>
              </a:ext>
            </a:extLst>
          </p:cNvPr>
          <p:cNvSpPr/>
          <p:nvPr/>
        </p:nvSpPr>
        <p:spPr>
          <a:xfrm>
            <a:off x="7453932" y="380999"/>
            <a:ext cx="4353117"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90C8A32-35EB-644B-4A78-F0837BB8C9A5}"/>
              </a:ext>
              <a:ext uri="{C183D7F6-B498-43B3-948B-1728B52AA6E4}">
                <adec:decorative xmlns:adec="http://schemas.microsoft.com/office/drawing/2017/decorative" val="1"/>
              </a:ext>
            </a:extLst>
          </p:cNvPr>
          <p:cNvGrpSpPr/>
          <p:nvPr/>
        </p:nvGrpSpPr>
        <p:grpSpPr>
          <a:xfrm>
            <a:off x="7595447" y="505268"/>
            <a:ext cx="810985" cy="212272"/>
            <a:chOff x="1883229" y="800099"/>
            <a:chExt cx="810985" cy="212272"/>
          </a:xfrm>
        </p:grpSpPr>
        <p:sp>
          <p:nvSpPr>
            <p:cNvPr id="29" name="Oval 28">
              <a:extLst>
                <a:ext uri="{FF2B5EF4-FFF2-40B4-BE49-F238E27FC236}">
                  <a16:creationId xmlns:a16="http://schemas.microsoft.com/office/drawing/2014/main" id="{7D61DD85-A825-A396-2A30-039913643826}"/>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E29ECB8-2561-5C06-11F4-9DAB13E88AF9}"/>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AE27364-A704-A922-E89E-C44E9040E1E4}"/>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Picture Placeholder 35">
            <a:extLst>
              <a:ext uri="{FF2B5EF4-FFF2-40B4-BE49-F238E27FC236}">
                <a16:creationId xmlns:a16="http://schemas.microsoft.com/office/drawing/2014/main" id="{E5704C24-F4AD-72DA-159C-32CBFB1AFD4B}"/>
              </a:ext>
            </a:extLst>
          </p:cNvPr>
          <p:cNvSpPr>
            <a:spLocks noGrp="1"/>
          </p:cNvSpPr>
          <p:nvPr>
            <p:ph type="pic" sz="quarter" idx="18"/>
          </p:nvPr>
        </p:nvSpPr>
        <p:spPr>
          <a:xfrm>
            <a:off x="7481871" y="881363"/>
            <a:ext cx="4297680" cy="4937760"/>
          </a:xfrm>
        </p:spPr>
        <p:txBody>
          <a:bodyPr/>
          <a:lstStyle>
            <a:lvl1pPr marL="0" indent="0" algn="ctr">
              <a:buNone/>
              <a:defRPr sz="2000"/>
            </a:lvl1pPr>
          </a:lstStyle>
          <a:p>
            <a:r>
              <a:rPr lang="en-US"/>
              <a:t>Click icon to add picture</a:t>
            </a:r>
            <a:endParaRPr lang="en-US" dirty="0"/>
          </a:p>
        </p:txBody>
      </p:sp>
      <p:sp>
        <p:nvSpPr>
          <p:cNvPr id="3" name="Rectangle 2">
            <a:extLst>
              <a:ext uri="{FF2B5EF4-FFF2-40B4-BE49-F238E27FC236}">
                <a16:creationId xmlns:a16="http://schemas.microsoft.com/office/drawing/2014/main" id="{2F8B87FB-2727-2ED0-7E72-76E55BE45CAA}"/>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9C4F77E-C259-1702-5FF7-B1EF4F060EAB}"/>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BE4EF1CA-0713-F725-CD7A-054E12143376}"/>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2D6E202-B606-4609-B914-27C9371A1F6D}" type="datetime1">
              <a:rPr lang="en-US" smtClean="0"/>
              <a:t>1/27/2026</a:t>
            </a:fld>
            <a:endParaRPr lang="en-US" dirty="0"/>
          </a:p>
        </p:txBody>
      </p:sp>
      <p:pic>
        <p:nvPicPr>
          <p:cNvPr id="8" name="Graphic 7">
            <a:extLst>
              <a:ext uri="{FF2B5EF4-FFF2-40B4-BE49-F238E27FC236}">
                <a16:creationId xmlns:a16="http://schemas.microsoft.com/office/drawing/2014/main" id="{C7C27500-80A5-ACE3-E5FE-30B63950C8C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42011" y="6405154"/>
            <a:ext cx="274320" cy="274320"/>
          </a:xfrm>
          <a:prstGeom prst="rect">
            <a:avLst/>
          </a:prstGeom>
        </p:spPr>
      </p:pic>
      <p:pic>
        <p:nvPicPr>
          <p:cNvPr id="11" name="Graphic 10">
            <a:extLst>
              <a:ext uri="{FF2B5EF4-FFF2-40B4-BE49-F238E27FC236}">
                <a16:creationId xmlns:a16="http://schemas.microsoft.com/office/drawing/2014/main" id="{06256C1F-A548-F457-2753-E96A83E5E1B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168948" y="6405154"/>
            <a:ext cx="274320" cy="274320"/>
          </a:xfrm>
          <a:prstGeom prst="rect">
            <a:avLst/>
          </a:prstGeom>
        </p:spPr>
      </p:pic>
      <p:pic>
        <p:nvPicPr>
          <p:cNvPr id="12" name="Graphic 11">
            <a:extLst>
              <a:ext uri="{FF2B5EF4-FFF2-40B4-BE49-F238E27FC236}">
                <a16:creationId xmlns:a16="http://schemas.microsoft.com/office/drawing/2014/main" id="{797F79C1-FB83-AC51-70F8-8E7305F7C8E1}"/>
              </a:ext>
              <a:ext uri="{C183D7F6-B498-43B3-948B-1728B52AA6E4}">
                <adec:decorative xmlns:adec="http://schemas.microsoft.com/office/drawing/2017/decorative" val="1"/>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13558" t="13558" r="13558" b="13558"/>
          <a:stretch/>
        </p:blipFill>
        <p:spPr>
          <a:xfrm>
            <a:off x="8795884" y="6405154"/>
            <a:ext cx="274320" cy="274320"/>
          </a:xfrm>
          <a:prstGeom prst="rect">
            <a:avLst/>
          </a:prstGeom>
        </p:spPr>
      </p:pic>
      <p:sp>
        <p:nvSpPr>
          <p:cNvPr id="15" name="Slide Number Placeholder 5">
            <a:extLst>
              <a:ext uri="{FF2B5EF4-FFF2-40B4-BE49-F238E27FC236}">
                <a16:creationId xmlns:a16="http://schemas.microsoft.com/office/drawing/2014/main" id="{BBDD93F0-5136-93CB-0125-942AA638272F}"/>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16" name="Rectangle 15">
            <a:extLst>
              <a:ext uri="{FF2B5EF4-FFF2-40B4-BE49-F238E27FC236}">
                <a16:creationId xmlns:a16="http://schemas.microsoft.com/office/drawing/2014/main" id="{1FE7A212-2920-1971-09FB-8F2CF45120D7}"/>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7448185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mmary 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B9D92F9-7505-2024-1DF6-10DB1241A72C}"/>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0898"/>
          <a:stretch/>
        </p:blipFill>
        <p:spPr>
          <a:xfrm>
            <a:off x="0" y="1448221"/>
            <a:ext cx="2197076" cy="3717471"/>
          </a:xfrm>
          <a:prstGeom prst="rect">
            <a:avLst/>
          </a:prstGeom>
        </p:spPr>
      </p:pic>
      <p:sp>
        <p:nvSpPr>
          <p:cNvPr id="21" name="Rectangle 20">
            <a:extLst>
              <a:ext uri="{FF2B5EF4-FFF2-40B4-BE49-F238E27FC236}">
                <a16:creationId xmlns:a16="http://schemas.microsoft.com/office/drawing/2014/main" id="{7D296A0E-AA2F-B543-BCEA-D30C665A2BA2}"/>
              </a:ext>
              <a:ext uri="{C183D7F6-B498-43B3-948B-1728B52AA6E4}">
                <adec:decorative xmlns:adec="http://schemas.microsoft.com/office/drawing/2017/decorative" val="1"/>
              </a:ext>
            </a:extLst>
          </p:cNvPr>
          <p:cNvSpPr/>
          <p:nvPr/>
        </p:nvSpPr>
        <p:spPr>
          <a:xfrm>
            <a:off x="380999" y="851548"/>
            <a:ext cx="6687981"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Rectangle 21">
            <a:extLst>
              <a:ext uri="{FF2B5EF4-FFF2-40B4-BE49-F238E27FC236}">
                <a16:creationId xmlns:a16="http://schemas.microsoft.com/office/drawing/2014/main" id="{FF4E35C9-2754-CF70-29E7-27AC12CE482E}"/>
              </a:ext>
              <a:ext uri="{C183D7F6-B498-43B3-948B-1728B52AA6E4}">
                <adec:decorative xmlns:adec="http://schemas.microsoft.com/office/drawing/2017/decorative" val="1"/>
              </a:ext>
            </a:extLst>
          </p:cNvPr>
          <p:cNvSpPr/>
          <p:nvPr/>
        </p:nvSpPr>
        <p:spPr>
          <a:xfrm>
            <a:off x="380999" y="380999"/>
            <a:ext cx="668798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9AAB6D3-CF07-3A44-F37A-9DEF7B82B56B}"/>
              </a:ext>
              <a:ext uri="{C183D7F6-B498-43B3-948B-1728B52AA6E4}">
                <adec:decorative xmlns:adec="http://schemas.microsoft.com/office/drawing/2017/decorative" val="1"/>
              </a:ext>
            </a:extLst>
          </p:cNvPr>
          <p:cNvGrpSpPr/>
          <p:nvPr/>
        </p:nvGrpSpPr>
        <p:grpSpPr>
          <a:xfrm>
            <a:off x="522515" y="505268"/>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5644" y="841808"/>
            <a:ext cx="6712153" cy="4012867"/>
          </a:xfrm>
        </p:spPr>
        <p:txBody>
          <a:bodyPr anchor="ctr"/>
          <a:lstStyle>
            <a:lvl1pPr algn="ctr">
              <a:defRPr sz="5400"/>
            </a:lvl1pPr>
          </a:lstStyle>
          <a:p>
            <a:r>
              <a:rPr lang="en-US" dirty="0"/>
              <a:t>Click to add title</a:t>
            </a:r>
          </a:p>
        </p:txBody>
      </p:sp>
      <p:sp>
        <p:nvSpPr>
          <p:cNvPr id="3" name="Rectangle: Rounded Corners 2">
            <a:extLst>
              <a:ext uri="{FF2B5EF4-FFF2-40B4-BE49-F238E27FC236}">
                <a16:creationId xmlns:a16="http://schemas.microsoft.com/office/drawing/2014/main" id="{A63774F2-22B6-2050-1FA9-905E2B2B5FD4}"/>
              </a:ext>
              <a:ext uri="{C183D7F6-B498-43B3-948B-1728B52AA6E4}">
                <adec:decorative xmlns:adec="http://schemas.microsoft.com/office/drawing/2017/decorative" val="1"/>
              </a:ext>
            </a:extLst>
          </p:cNvPr>
          <p:cNvSpPr/>
          <p:nvPr/>
        </p:nvSpPr>
        <p:spPr>
          <a:xfrm>
            <a:off x="720532" y="4854677"/>
            <a:ext cx="6008915" cy="652923"/>
          </a:xfrm>
          <a:prstGeom prst="roundRect">
            <a:avLst>
              <a:gd name="adj" fmla="val 50000"/>
            </a:avLst>
          </a:prstGeom>
          <a:solidFill>
            <a:schemeClr val="accent2"/>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D406CD66-4AAA-6429-2E99-B4514373C2AE}"/>
              </a:ext>
            </a:extLst>
          </p:cNvPr>
          <p:cNvSpPr>
            <a:spLocks noGrp="1"/>
          </p:cNvSpPr>
          <p:nvPr>
            <p:ph type="subTitle" idx="1" hasCustomPrompt="1"/>
          </p:nvPr>
        </p:nvSpPr>
        <p:spPr>
          <a:xfrm>
            <a:off x="734784" y="4854677"/>
            <a:ext cx="6008915" cy="652923"/>
          </a:xfrm>
        </p:spPr>
        <p:txBody>
          <a:bodyPr anchor="ct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1" name="Freeform: Shape 30">
            <a:extLst>
              <a:ext uri="{FF2B5EF4-FFF2-40B4-BE49-F238E27FC236}">
                <a16:creationId xmlns:a16="http://schemas.microsoft.com/office/drawing/2014/main" id="{A037F58E-633A-20EC-118A-2A3039E204FC}"/>
              </a:ext>
              <a:ext uri="{C183D7F6-B498-43B3-948B-1728B52AA6E4}">
                <adec:decorative xmlns:adec="http://schemas.microsoft.com/office/drawing/2017/decorative" val="1"/>
              </a:ext>
            </a:extLst>
          </p:cNvPr>
          <p:cNvSpPr/>
          <p:nvPr/>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3">
            <a:extLst>
              <a:ext uri="{FF2B5EF4-FFF2-40B4-BE49-F238E27FC236}">
                <a16:creationId xmlns:a16="http://schemas.microsoft.com/office/drawing/2014/main" id="{683E7202-D4FD-97A5-44A7-EC8436DA2BFF}"/>
              </a:ext>
              <a:ext uri="{C183D7F6-B498-43B3-948B-1728B52AA6E4}">
                <adec:decorative xmlns:adec="http://schemas.microsoft.com/office/drawing/2017/decorative" val="1"/>
              </a:ext>
            </a:extLst>
          </p:cNvPr>
          <p:cNvSpPr/>
          <p:nvPr/>
        </p:nvSpPr>
        <p:spPr>
          <a:xfrm>
            <a:off x="7453932" y="851548"/>
            <a:ext cx="4353117"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680E844-DC94-8DC4-9D32-BFCC7888727A}"/>
              </a:ext>
              <a:ext uri="{C183D7F6-B498-43B3-948B-1728B52AA6E4}">
                <adec:decorative xmlns:adec="http://schemas.microsoft.com/office/drawing/2017/decorative" val="1"/>
              </a:ext>
            </a:extLst>
          </p:cNvPr>
          <p:cNvSpPr/>
          <p:nvPr/>
        </p:nvSpPr>
        <p:spPr>
          <a:xfrm>
            <a:off x="7453932" y="380999"/>
            <a:ext cx="4353117"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90C8A32-35EB-644B-4A78-F0837BB8C9A5}"/>
              </a:ext>
              <a:ext uri="{C183D7F6-B498-43B3-948B-1728B52AA6E4}">
                <adec:decorative xmlns:adec="http://schemas.microsoft.com/office/drawing/2017/decorative" val="1"/>
              </a:ext>
            </a:extLst>
          </p:cNvPr>
          <p:cNvGrpSpPr/>
          <p:nvPr/>
        </p:nvGrpSpPr>
        <p:grpSpPr>
          <a:xfrm>
            <a:off x="7595447" y="505268"/>
            <a:ext cx="810985" cy="212272"/>
            <a:chOff x="1883229" y="800099"/>
            <a:chExt cx="810985" cy="212272"/>
          </a:xfrm>
        </p:grpSpPr>
        <p:sp>
          <p:nvSpPr>
            <p:cNvPr id="29" name="Oval 28">
              <a:extLst>
                <a:ext uri="{FF2B5EF4-FFF2-40B4-BE49-F238E27FC236}">
                  <a16:creationId xmlns:a16="http://schemas.microsoft.com/office/drawing/2014/main" id="{7D61DD85-A825-A396-2A30-039913643826}"/>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E29ECB8-2561-5C06-11F4-9DAB13E88AF9}"/>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AE27364-A704-A922-E89E-C44E9040E1E4}"/>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Picture Placeholder 35">
            <a:extLst>
              <a:ext uri="{FF2B5EF4-FFF2-40B4-BE49-F238E27FC236}">
                <a16:creationId xmlns:a16="http://schemas.microsoft.com/office/drawing/2014/main" id="{E5704C24-F4AD-72DA-159C-32CBFB1AFD4B}"/>
              </a:ext>
            </a:extLst>
          </p:cNvPr>
          <p:cNvSpPr>
            <a:spLocks noGrp="1"/>
          </p:cNvSpPr>
          <p:nvPr>
            <p:ph type="pic" sz="quarter" idx="18"/>
          </p:nvPr>
        </p:nvSpPr>
        <p:spPr>
          <a:xfrm>
            <a:off x="7466631" y="859509"/>
            <a:ext cx="4324485" cy="4983480"/>
          </a:xfrm>
        </p:spPr>
        <p:txBody>
          <a:bodyPr/>
          <a:lstStyle>
            <a:lvl1pPr marL="0" indent="0" algn="ctr">
              <a:buNone/>
              <a:defRPr sz="2000"/>
            </a:lvl1pPr>
          </a:lstStyle>
          <a:p>
            <a:r>
              <a:rPr lang="en-US"/>
              <a:t>Click icon to add picture</a:t>
            </a:r>
            <a:endParaRPr lang="en-US" dirty="0"/>
          </a:p>
        </p:txBody>
      </p:sp>
      <p:sp>
        <p:nvSpPr>
          <p:cNvPr id="7" name="Rectangle 6">
            <a:extLst>
              <a:ext uri="{FF2B5EF4-FFF2-40B4-BE49-F238E27FC236}">
                <a16:creationId xmlns:a16="http://schemas.microsoft.com/office/drawing/2014/main" id="{579CD2F2-6C1D-5B8C-C5CF-40222BAE8609}"/>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B216551A-8E0E-2E51-2D2F-BD765A674C39}"/>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B612F406-221C-DFC9-5B2E-A6B4A06FF4C7}"/>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2D6E202-B606-4609-B914-27C9371A1F6D}" type="datetime1">
              <a:rPr lang="en-US" smtClean="0"/>
              <a:t>1/27/2026</a:t>
            </a:fld>
            <a:endParaRPr lang="en-US" dirty="0"/>
          </a:p>
        </p:txBody>
      </p:sp>
      <p:pic>
        <p:nvPicPr>
          <p:cNvPr id="12" name="Graphic 11">
            <a:extLst>
              <a:ext uri="{FF2B5EF4-FFF2-40B4-BE49-F238E27FC236}">
                <a16:creationId xmlns:a16="http://schemas.microsoft.com/office/drawing/2014/main" id="{A08FB81D-7980-C91F-E68F-CA152DB4AD8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42011" y="6405154"/>
            <a:ext cx="274320" cy="274320"/>
          </a:xfrm>
          <a:prstGeom prst="rect">
            <a:avLst/>
          </a:prstGeom>
        </p:spPr>
      </p:pic>
      <p:pic>
        <p:nvPicPr>
          <p:cNvPr id="15" name="Graphic 14">
            <a:extLst>
              <a:ext uri="{FF2B5EF4-FFF2-40B4-BE49-F238E27FC236}">
                <a16:creationId xmlns:a16="http://schemas.microsoft.com/office/drawing/2014/main" id="{C790F93D-BC22-F46A-6921-21123743493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168948" y="6405154"/>
            <a:ext cx="274320" cy="274320"/>
          </a:xfrm>
          <a:prstGeom prst="rect">
            <a:avLst/>
          </a:prstGeom>
        </p:spPr>
      </p:pic>
      <p:pic>
        <p:nvPicPr>
          <p:cNvPr id="16" name="Graphic 15">
            <a:extLst>
              <a:ext uri="{FF2B5EF4-FFF2-40B4-BE49-F238E27FC236}">
                <a16:creationId xmlns:a16="http://schemas.microsoft.com/office/drawing/2014/main" id="{CBA151EE-A96C-A1AB-6996-3FF8F8AFA1D2}"/>
              </a:ext>
              <a:ext uri="{C183D7F6-B498-43B3-948B-1728B52AA6E4}">
                <adec:decorative xmlns:adec="http://schemas.microsoft.com/office/drawing/2017/decorative" val="1"/>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13558" t="13558" r="13558" b="13558"/>
          <a:stretch/>
        </p:blipFill>
        <p:spPr>
          <a:xfrm>
            <a:off x="8795884" y="6405154"/>
            <a:ext cx="274320" cy="274320"/>
          </a:xfrm>
          <a:prstGeom prst="rect">
            <a:avLst/>
          </a:prstGeom>
        </p:spPr>
      </p:pic>
      <p:sp>
        <p:nvSpPr>
          <p:cNvPr id="33" name="Slide Number Placeholder 5">
            <a:extLst>
              <a:ext uri="{FF2B5EF4-FFF2-40B4-BE49-F238E27FC236}">
                <a16:creationId xmlns:a16="http://schemas.microsoft.com/office/drawing/2014/main" id="{0FBE0826-C479-F9B2-BE8C-B31F4CD98E4C}"/>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34" name="Rectangle 33">
            <a:extLst>
              <a:ext uri="{FF2B5EF4-FFF2-40B4-BE49-F238E27FC236}">
                <a16:creationId xmlns:a16="http://schemas.microsoft.com/office/drawing/2014/main" id="{62278FC6-6AA7-8092-6593-326853123591}"/>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18963906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ntroduction">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BA79ADB4-793B-694B-0F44-63AED5A3B60F}"/>
              </a:ext>
            </a:extLst>
          </p:cNvPr>
          <p:cNvSpPr>
            <a:spLocks noGrp="1"/>
          </p:cNvSpPr>
          <p:nvPr>
            <p:ph type="title" hasCustomPrompt="1"/>
          </p:nvPr>
        </p:nvSpPr>
        <p:spPr>
          <a:xfrm>
            <a:off x="641350" y="530572"/>
            <a:ext cx="10907016" cy="1162882"/>
          </a:xfrm>
        </p:spPr>
        <p:txBody>
          <a:bodyPr tIns="182880"/>
          <a:lstStyle>
            <a:lvl1pPr algn="l">
              <a:defRPr sz="3200"/>
            </a:lvl1pPr>
          </a:lstStyle>
          <a:p>
            <a:r>
              <a:rPr lang="en-US" dirty="0"/>
              <a:t>Click to 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641350" y="1917700"/>
            <a:ext cx="10907016" cy="3340099"/>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874C63F8-081B-3D1E-1EC2-A59B7627A0FF}"/>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B6F8D9-3C25-DDB8-6C45-D06BF5D837DD}"/>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BA069417-406B-7583-F175-EE9B3830EE82}"/>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2D6E202-B606-4609-B914-27C9371A1F6D}" type="datetime1">
              <a:rPr lang="en-US" smtClean="0"/>
              <a:t>1/27/2026</a:t>
            </a:fld>
            <a:endParaRPr lang="en-US" dirty="0"/>
          </a:p>
        </p:txBody>
      </p:sp>
      <p:pic>
        <p:nvPicPr>
          <p:cNvPr id="11" name="Graphic 10">
            <a:extLst>
              <a:ext uri="{FF2B5EF4-FFF2-40B4-BE49-F238E27FC236}">
                <a16:creationId xmlns:a16="http://schemas.microsoft.com/office/drawing/2014/main" id="{8DDC80A3-1127-C309-CCCF-459D4B365B0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2" name="Graphic 11">
            <a:extLst>
              <a:ext uri="{FF2B5EF4-FFF2-40B4-BE49-F238E27FC236}">
                <a16:creationId xmlns:a16="http://schemas.microsoft.com/office/drawing/2014/main" id="{A7D4C341-6443-CB24-41AE-09E84AA6E89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3" name="Graphic 12">
            <a:extLst>
              <a:ext uri="{FF2B5EF4-FFF2-40B4-BE49-F238E27FC236}">
                <a16:creationId xmlns:a16="http://schemas.microsoft.com/office/drawing/2014/main" id="{553FCF92-6C55-D212-BCA4-51709D62AC13}"/>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6" name="Slide Number Placeholder 5">
            <a:extLst>
              <a:ext uri="{FF2B5EF4-FFF2-40B4-BE49-F238E27FC236}">
                <a16:creationId xmlns:a16="http://schemas.microsoft.com/office/drawing/2014/main" id="{25EF7369-613A-D7D3-3478-17904CF31D29}"/>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17" name="Rectangle 16">
            <a:extLst>
              <a:ext uri="{FF2B5EF4-FFF2-40B4-BE49-F238E27FC236}">
                <a16:creationId xmlns:a16="http://schemas.microsoft.com/office/drawing/2014/main" id="{72B5CA49-A7D8-662B-28C7-95B7B7AD441B}"/>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15405386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27CAC6E-6513-EFEF-80DD-DC09D9C4B1CD}"/>
              </a:ext>
              <a:ext uri="{C183D7F6-B498-43B3-948B-1728B52AA6E4}">
                <adec:decorative xmlns:adec="http://schemas.microsoft.com/office/drawing/2017/decorative" val="1"/>
              </a:ext>
            </a:extLst>
          </p:cNvPr>
          <p:cNvSpPr/>
          <p:nvPr/>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a:extLst>
              <a:ext uri="{FF2B5EF4-FFF2-40B4-BE49-F238E27FC236}">
                <a16:creationId xmlns:a16="http://schemas.microsoft.com/office/drawing/2014/main" id="{39D0D1EA-36A7-6453-1FD4-3D8EDB9E322A}"/>
              </a:ext>
              <a:ext uri="{C183D7F6-B498-43B3-948B-1728B52AA6E4}">
                <adec:decorative xmlns:adec="http://schemas.microsoft.com/office/drawing/2017/decorative" val="1"/>
              </a:ext>
            </a:extLst>
          </p:cNvPr>
          <p:cNvPicPr>
            <a:picLocks noChangeAspect="1"/>
          </p:cNvPicPr>
          <p:nvPr/>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p:nvGrpSpPr>
        <p:grpSpPr>
          <a:xfrm>
            <a:off x="1698171" y="691024"/>
            <a:ext cx="8795658" cy="5475954"/>
            <a:chOff x="1698171" y="691024"/>
            <a:chExt cx="8795658" cy="5475954"/>
          </a:xfrm>
        </p:grpSpPr>
        <p:grpSp>
          <p:nvGrpSpPr>
            <p:cNvPr id="6" name="Group 5">
              <a:extLst>
                <a:ext uri="{FF2B5EF4-FFF2-40B4-BE49-F238E27FC236}">
                  <a16:creationId xmlns:a16="http://schemas.microsoft.com/office/drawing/2014/main" id="{28E9A7E9-8102-96E8-3AFE-500CB362A1DC}"/>
                </a:ext>
              </a:extLst>
            </p:cNvPr>
            <p:cNvGrpSpPr/>
            <p:nvPr/>
          </p:nvGrpSpPr>
          <p:grpSpPr>
            <a:xfrm>
              <a:off x="1698171" y="691024"/>
              <a:ext cx="8795658" cy="5475954"/>
              <a:chOff x="1466850" y="380320"/>
              <a:chExt cx="9258300" cy="5763985"/>
            </a:xfrm>
          </p:grpSpPr>
          <p:sp>
            <p:nvSpPr>
              <p:cNvPr id="4" name="Rectangle 3">
                <a:extLst>
                  <a:ext uri="{FF2B5EF4-FFF2-40B4-BE49-F238E27FC236}">
                    <a16:creationId xmlns:a16="http://schemas.microsoft.com/office/drawing/2014/main" id="{053ECDAF-8D46-3B38-8636-403A9D6E1AE5}"/>
                  </a:ext>
                </a:extLst>
              </p:cNvPr>
              <p:cNvSpPr/>
              <p:nvPr/>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626326" y="1224098"/>
            <a:ext cx="8939349" cy="3717472"/>
          </a:xfrm>
        </p:spPr>
        <p:txBody>
          <a:bodyPr anchor="ctr">
            <a:noAutofit/>
          </a:bodyPr>
          <a:lstStyle>
            <a:lvl1pPr algn="ctr">
              <a:defRPr sz="6000"/>
            </a:lvl1pPr>
          </a:lstStyle>
          <a:p>
            <a:r>
              <a:rPr lang="en-US" dirty="0"/>
              <a:t>Click to add title</a:t>
            </a:r>
          </a:p>
        </p:txBody>
      </p:sp>
      <p:sp>
        <p:nvSpPr>
          <p:cNvPr id="13" name="Rectangle: Rounded Corners 12">
            <a:extLst>
              <a:ext uri="{FF2B5EF4-FFF2-40B4-BE49-F238E27FC236}">
                <a16:creationId xmlns:a16="http://schemas.microsoft.com/office/drawing/2014/main" id="{CB0A1C84-853A-628A-A9BA-CA6C9B1A535E}"/>
              </a:ext>
              <a:ext uri="{C183D7F6-B498-43B3-948B-1728B52AA6E4}">
                <adec:decorative xmlns:adec="http://schemas.microsoft.com/office/drawing/2017/decorative" val="1"/>
              </a:ext>
            </a:extLst>
          </p:cNvPr>
          <p:cNvSpPr/>
          <p:nvPr/>
        </p:nvSpPr>
        <p:spPr>
          <a:xfrm>
            <a:off x="2460173" y="5017288"/>
            <a:ext cx="7271656" cy="652923"/>
          </a:xfrm>
          <a:prstGeom prst="roundRect">
            <a:avLst>
              <a:gd name="adj" fmla="val 50000"/>
            </a:avLst>
          </a:prstGeom>
          <a:solidFill>
            <a:schemeClr val="accent6"/>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2460171" y="5017288"/>
            <a:ext cx="7271657" cy="652923"/>
          </a:xfrm>
        </p:spPr>
        <p:txBody>
          <a:bodyPr anchor="ct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872657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p:nvSpPr>
        <p:spPr>
          <a:xfrm>
            <a:off x="6233416" y="1933575"/>
            <a:ext cx="5312664"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p:nvSpPr>
        <p:spPr>
          <a:xfrm>
            <a:off x="641350" y="1933575"/>
            <a:ext cx="5314950" cy="3661683"/>
          </a:xfrm>
          <a:prstGeom prst="roundRect">
            <a:avLst>
              <a:gd name="adj" fmla="val 9932"/>
            </a:avLst>
          </a:prstGeom>
          <a:solidFill>
            <a:schemeClr val="accent5">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AB85A72-D42C-6248-9886-01A284D0AE4C}"/>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10" name="Rectangle 9">
            <a:extLst>
              <a:ext uri="{FF2B5EF4-FFF2-40B4-BE49-F238E27FC236}">
                <a16:creationId xmlns:a16="http://schemas.microsoft.com/office/drawing/2014/main" id="{A0C8E618-75F9-458D-3A62-1F2682AD94FB}"/>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417590-A410-1B88-C23B-74EA0E7EA5A9}"/>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20C0BEF1-6AFB-D9F2-2B8C-DF15558CAB57}"/>
              </a:ext>
            </a:extLst>
          </p:cNvPr>
          <p:cNvSpPr>
            <a:spLocks noGrp="1"/>
          </p:cNvSpPr>
          <p:nvPr>
            <p:ph sz="half" idx="14" hasCustomPrompt="1"/>
          </p:nvPr>
        </p:nvSpPr>
        <p:spPr>
          <a:xfrm>
            <a:off x="888999" y="2343150"/>
            <a:ext cx="4873446" cy="2994868"/>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F9B32CC6-748C-4CAB-2EAB-F498EBD8B32C}"/>
              </a:ext>
            </a:extLst>
          </p:cNvPr>
          <p:cNvSpPr>
            <a:spLocks noGrp="1"/>
          </p:cNvSpPr>
          <p:nvPr>
            <p:ph sz="half" idx="15" hasCustomPrompt="1"/>
          </p:nvPr>
        </p:nvSpPr>
        <p:spPr>
          <a:xfrm>
            <a:off x="6496321" y="2343150"/>
            <a:ext cx="4873446" cy="2990850"/>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95B39729-974D-AA19-321C-259F9E677498}"/>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2D6E202-B606-4609-B914-27C9371A1F6D}" type="datetime1">
              <a:rPr lang="en-US" smtClean="0"/>
              <a:t>1/27/2026</a:t>
            </a:fld>
            <a:endParaRPr lang="en-US" dirty="0"/>
          </a:p>
        </p:txBody>
      </p:sp>
      <p:pic>
        <p:nvPicPr>
          <p:cNvPr id="15" name="Graphic 14">
            <a:extLst>
              <a:ext uri="{FF2B5EF4-FFF2-40B4-BE49-F238E27FC236}">
                <a16:creationId xmlns:a16="http://schemas.microsoft.com/office/drawing/2014/main" id="{D0225ACC-FFD9-6B8F-F487-1D67910EA85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7" name="Graphic 16">
            <a:extLst>
              <a:ext uri="{FF2B5EF4-FFF2-40B4-BE49-F238E27FC236}">
                <a16:creationId xmlns:a16="http://schemas.microsoft.com/office/drawing/2014/main" id="{61D0E68D-DD6F-159D-E995-52C3D7D5EAA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8" name="Graphic 17">
            <a:extLst>
              <a:ext uri="{FF2B5EF4-FFF2-40B4-BE49-F238E27FC236}">
                <a16:creationId xmlns:a16="http://schemas.microsoft.com/office/drawing/2014/main" id="{FB0E3525-56EE-84A4-2487-4BBC37B43DF1}"/>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9" name="Slide Number Placeholder 5">
            <a:extLst>
              <a:ext uri="{FF2B5EF4-FFF2-40B4-BE49-F238E27FC236}">
                <a16:creationId xmlns:a16="http://schemas.microsoft.com/office/drawing/2014/main" id="{3F9CA93E-AA01-748E-065E-20F3E1A1A058}"/>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20" name="Rectangle 19">
            <a:extLst>
              <a:ext uri="{FF2B5EF4-FFF2-40B4-BE49-F238E27FC236}">
                <a16:creationId xmlns:a16="http://schemas.microsoft.com/office/drawing/2014/main" id="{0043D476-B609-7D5A-A9DF-7D73B31B13A5}"/>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416933291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3">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p:nvSpPr>
        <p:spPr>
          <a:xfrm>
            <a:off x="8124824" y="1933575"/>
            <a:ext cx="3421255"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p:nvSpPr>
        <p:spPr>
          <a:xfrm>
            <a:off x="641349" y="1933575"/>
            <a:ext cx="7174103" cy="3661683"/>
          </a:xfrm>
          <a:prstGeom prst="roundRect">
            <a:avLst>
              <a:gd name="adj" fmla="val 9932"/>
            </a:avLst>
          </a:prstGeom>
          <a:solidFill>
            <a:schemeClr val="accent3">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8533775-BAF7-CC9D-D6AD-AD60D3BA94FD}"/>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hasCustomPrompt="1"/>
          </p:nvPr>
        </p:nvSpPr>
        <p:spPr>
          <a:xfrm>
            <a:off x="888998" y="2343150"/>
            <a:ext cx="6762631" cy="2994868"/>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EEF67B58-AA53-B48D-DD97-72B3116B22D2}"/>
              </a:ext>
            </a:extLst>
          </p:cNvPr>
          <p:cNvSpPr>
            <a:spLocks noGrp="1"/>
          </p:cNvSpPr>
          <p:nvPr>
            <p:ph sz="half" idx="13" hasCustomPrompt="1"/>
          </p:nvPr>
        </p:nvSpPr>
        <p:spPr>
          <a:xfrm>
            <a:off x="8296275" y="2343150"/>
            <a:ext cx="3062967" cy="2990850"/>
          </a:xfrm>
        </p:spPr>
        <p:txBody>
          <a:bodyPr/>
          <a:lstStyle>
            <a:lvl1pPr>
              <a:lnSpc>
                <a:spcPts val="1900"/>
              </a:lnSpc>
              <a:defRPr sz="1800"/>
            </a:lvl1pPr>
            <a:lvl2pPr>
              <a:lnSpc>
                <a:spcPts val="1900"/>
              </a:lnSpc>
              <a:defRPr sz="1800"/>
            </a:lvl2pPr>
            <a:lvl3pPr>
              <a:lnSpc>
                <a:spcPts val="1900"/>
              </a:lnSpc>
              <a:defRPr sz="1800"/>
            </a:lvl3pPr>
            <a:lvl4pPr>
              <a:lnSpc>
                <a:spcPts val="1900"/>
              </a:lnSpc>
              <a:defRPr sz="1800"/>
            </a:lvl4pPr>
            <a:lvl5pPr>
              <a:lnSpc>
                <a:spcPts val="19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7E94BBE0-379D-0165-CAC7-1F8B11D76D17}"/>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202F7C8-DEF9-7613-2C2E-1BE67CDD0A47}"/>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60EE65A-711D-F38D-9188-D4EAE00310C9}"/>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2D6E202-B606-4609-B914-27C9371A1F6D}" type="datetime1">
              <a:rPr lang="en-US" smtClean="0"/>
              <a:t>1/27/2026</a:t>
            </a:fld>
            <a:endParaRPr lang="en-US" dirty="0"/>
          </a:p>
        </p:txBody>
      </p:sp>
      <p:pic>
        <p:nvPicPr>
          <p:cNvPr id="18" name="Graphic 17">
            <a:extLst>
              <a:ext uri="{FF2B5EF4-FFF2-40B4-BE49-F238E27FC236}">
                <a16:creationId xmlns:a16="http://schemas.microsoft.com/office/drawing/2014/main" id="{528D3B9C-A39A-B7F4-9EF1-8DACD6392DB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9" name="Graphic 18">
            <a:extLst>
              <a:ext uri="{FF2B5EF4-FFF2-40B4-BE49-F238E27FC236}">
                <a16:creationId xmlns:a16="http://schemas.microsoft.com/office/drawing/2014/main" id="{025BC426-76D2-E6A7-7ACC-B430676DC1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20" name="Graphic 19">
            <a:extLst>
              <a:ext uri="{FF2B5EF4-FFF2-40B4-BE49-F238E27FC236}">
                <a16:creationId xmlns:a16="http://schemas.microsoft.com/office/drawing/2014/main" id="{BEC2F84A-080B-721D-C47A-BA27BCE90CA7}"/>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1" name="Slide Number Placeholder 5">
            <a:extLst>
              <a:ext uri="{FF2B5EF4-FFF2-40B4-BE49-F238E27FC236}">
                <a16:creationId xmlns:a16="http://schemas.microsoft.com/office/drawing/2014/main" id="{AEAD915F-02B9-E376-AEE8-C9188A70E1AA}"/>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
        <p:nvSpPr>
          <p:cNvPr id="22" name="Rectangle 21">
            <a:extLst>
              <a:ext uri="{FF2B5EF4-FFF2-40B4-BE49-F238E27FC236}">
                <a16:creationId xmlns:a16="http://schemas.microsoft.com/office/drawing/2014/main" id="{2991E374-28A1-DAB0-74F1-E14DD4733741}"/>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9174719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641349" y="403224"/>
            <a:ext cx="5946389" cy="2219552"/>
          </a:xfrm>
        </p:spPr>
        <p:txBody>
          <a:bodyPr anchor="b"/>
          <a:lstStyle>
            <a:lvl1pPr>
              <a:defRPr sz="3200"/>
            </a:lvl1pPr>
          </a:lstStyle>
          <a:p>
            <a:r>
              <a:rPr lang="en-US" dirty="0"/>
              <a:t>Click to 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641349" y="2884714"/>
            <a:ext cx="5946389" cy="1997530"/>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 name="Rectangle 8">
            <a:extLst>
              <a:ext uri="{FF2B5EF4-FFF2-40B4-BE49-F238E27FC236}">
                <a16:creationId xmlns:a16="http://schemas.microsoft.com/office/drawing/2014/main" id="{8208C6DE-C3F7-D9D8-5020-CC917762A357}"/>
              </a:ext>
              <a:ext uri="{C183D7F6-B498-43B3-948B-1728B52AA6E4}">
                <adec:decorative xmlns:adec="http://schemas.microsoft.com/office/drawing/2017/decorative" val="1"/>
              </a:ext>
            </a:extLst>
          </p:cNvPr>
          <p:cNvSpPr/>
          <p:nvPr/>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AD6D2E6-00C3-DFC4-E3CC-F7667A4CF42A}"/>
              </a:ext>
              <a:ext uri="{C183D7F6-B498-43B3-948B-1728B52AA6E4}">
                <adec:decorative xmlns:adec="http://schemas.microsoft.com/office/drawing/2017/decorative" val="1"/>
              </a:ext>
            </a:extLst>
          </p:cNvPr>
          <p:cNvCxnSpPr>
            <a:cxnSpLocks/>
          </p:cNvCxnSpPr>
          <p:nvPr/>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1250816-70E6-472B-5427-B70F068971C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28" name="Graphic 27">
            <a:extLst>
              <a:ext uri="{FF2B5EF4-FFF2-40B4-BE49-F238E27FC236}">
                <a16:creationId xmlns:a16="http://schemas.microsoft.com/office/drawing/2014/main" id="{843018F2-43DC-265A-AC49-91D41C8BF00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29" name="Graphic 28">
            <a:extLst>
              <a:ext uri="{FF2B5EF4-FFF2-40B4-BE49-F238E27FC236}">
                <a16:creationId xmlns:a16="http://schemas.microsoft.com/office/drawing/2014/main" id="{42402DB9-1860-2811-AF1D-2D4273F21768}"/>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5" name="Picture Placeholder 4">
            <a:extLst>
              <a:ext uri="{FF2B5EF4-FFF2-40B4-BE49-F238E27FC236}">
                <a16:creationId xmlns:a16="http://schemas.microsoft.com/office/drawing/2014/main" id="{62D499E7-F68F-77A3-7384-16F7358B1FAF}"/>
              </a:ext>
            </a:extLst>
          </p:cNvPr>
          <p:cNvSpPr>
            <a:spLocks noGrp="1"/>
          </p:cNvSpPr>
          <p:nvPr>
            <p:ph type="pic" sz="quarter" idx="11"/>
          </p:nvPr>
        </p:nvSpPr>
        <p:spPr>
          <a:xfrm>
            <a:off x="7377033" y="1809865"/>
            <a:ext cx="3520440" cy="3063240"/>
          </a:xfrm>
          <a:ln w="38100">
            <a:noFill/>
          </a:ln>
        </p:spPr>
        <p:txBody>
          <a:bodyPr/>
          <a:lstStyle>
            <a:lvl1pPr marL="0" indent="0" algn="ctr">
              <a:buNone/>
              <a:defRPr sz="2000"/>
            </a:lvl1pPr>
          </a:lstStyle>
          <a:p>
            <a:r>
              <a:rPr lang="en-US"/>
              <a:t>Click icon to add picture</a:t>
            </a:r>
            <a:endParaRPr lang="en-US" dirty="0"/>
          </a:p>
        </p:txBody>
      </p:sp>
      <p:sp>
        <p:nvSpPr>
          <p:cNvPr id="12" name="Date Placeholder 3">
            <a:extLst>
              <a:ext uri="{FF2B5EF4-FFF2-40B4-BE49-F238E27FC236}">
                <a16:creationId xmlns:a16="http://schemas.microsoft.com/office/drawing/2014/main" id="{3215DAD2-571F-6D7B-15E5-224268BDE287}"/>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2D6E202-B606-4609-B914-27C9371A1F6D}" type="datetime1">
              <a:rPr lang="en-US" smtClean="0"/>
              <a:t>1/27/2026</a:t>
            </a:fld>
            <a:endParaRPr lang="en-US" dirty="0"/>
          </a:p>
        </p:txBody>
      </p:sp>
      <p:sp>
        <p:nvSpPr>
          <p:cNvPr id="31" name="Rectangle 30">
            <a:extLst>
              <a:ext uri="{FF2B5EF4-FFF2-40B4-BE49-F238E27FC236}">
                <a16:creationId xmlns:a16="http://schemas.microsoft.com/office/drawing/2014/main" id="{FE724EE9-07D6-911A-3D7F-82EBAF5605E3}"/>
              </a:ext>
              <a:ext uri="{C183D7F6-B498-43B3-948B-1728B52AA6E4}">
                <adec:decorative xmlns:adec="http://schemas.microsoft.com/office/drawing/2017/decorative" val="1"/>
              </a:ext>
            </a:extLst>
          </p:cNvPr>
          <p:cNvSpPr/>
          <p:nvPr/>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
        <p:nvSpPr>
          <p:cNvPr id="30" name="Slide Number Placeholder 5">
            <a:extLst>
              <a:ext uri="{FF2B5EF4-FFF2-40B4-BE49-F238E27FC236}">
                <a16:creationId xmlns:a16="http://schemas.microsoft.com/office/drawing/2014/main" id="{6DE1CF9C-D85F-CED5-1FFF-902538AAD6D5}"/>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091634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1/27/2026</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4368991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627697865"/>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Lst>
  <p:hf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video" Target="https://www.youtube.com/embed/JWC-cVQmEmY?feature=oembed" TargetMode="External"/><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video" Target="https://www.youtube.com/embed/3oef68YabD0?feature=oembed" TargetMode="External"/><Relationship Id="rId4" Type="http://schemas.openxmlformats.org/officeDocument/2006/relationships/image" Target="../media/image26.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video" Target="https://www.youtube.com/embed/gEPygKBbwtY?feature=oembed" TargetMode="External"/><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lstStyle/>
          <a:p>
            <a:r>
              <a:rPr lang="en-US" dirty="0"/>
              <a:t>Chapter 3-</a:t>
            </a:r>
            <a:br>
              <a:rPr lang="en-US" dirty="0"/>
            </a:br>
            <a:r>
              <a:rPr lang="en-US" dirty="0"/>
              <a:t>Biopsychology</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6BD4C0-D1AA-184E-0732-9CC60D8D280C}"/>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10</a:t>
            </a:fld>
            <a:endParaRPr lang="en-US" dirty="0"/>
          </a:p>
        </p:txBody>
      </p:sp>
      <p:sp>
        <p:nvSpPr>
          <p:cNvPr id="2" name="Title 1">
            <a:extLst>
              <a:ext uri="{FF2B5EF4-FFF2-40B4-BE49-F238E27FC236}">
                <a16:creationId xmlns:a16="http://schemas.microsoft.com/office/drawing/2014/main" id="{62B2DCCD-9EF6-4D55-D85C-FDF59B4E7B78}"/>
              </a:ext>
            </a:extLst>
          </p:cNvPr>
          <p:cNvSpPr>
            <a:spLocks noGrp="1"/>
          </p:cNvSpPr>
          <p:nvPr>
            <p:ph type="title" idx="4294967295"/>
          </p:nvPr>
        </p:nvSpPr>
        <p:spPr>
          <a:xfrm>
            <a:off x="0" y="85725"/>
            <a:ext cx="4268788" cy="1466850"/>
          </a:xfrm>
        </p:spPr>
        <p:txBody>
          <a:bodyPr/>
          <a:lstStyle/>
          <a:p>
            <a:r>
              <a:rPr lang="en-US" dirty="0"/>
              <a:t>The Neuron</a:t>
            </a:r>
          </a:p>
        </p:txBody>
      </p:sp>
      <p:pic>
        <p:nvPicPr>
          <p:cNvPr id="1026" name="Picture 2" descr="Diagram of a neuron with an arrow pointing to the nucleus">
            <a:extLst>
              <a:ext uri="{FF2B5EF4-FFF2-40B4-BE49-F238E27FC236}">
                <a16:creationId xmlns:a16="http://schemas.microsoft.com/office/drawing/2014/main" id="{13500611-BB27-CE92-C7FA-2F9D649E0765}"/>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786391" y="1825625"/>
            <a:ext cx="7813675"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C5D0B3-1127-0BCC-E4BE-CF316130CB18}"/>
              </a:ext>
            </a:extLst>
          </p:cNvPr>
          <p:cNvSpPr/>
          <p:nvPr/>
        </p:nvSpPr>
        <p:spPr>
          <a:xfrm>
            <a:off x="2499360" y="1593669"/>
            <a:ext cx="1393371"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1631F7-48E8-E955-077B-5736CAA54D0A}"/>
              </a:ext>
            </a:extLst>
          </p:cNvPr>
          <p:cNvSpPr/>
          <p:nvPr/>
        </p:nvSpPr>
        <p:spPr>
          <a:xfrm>
            <a:off x="4454435" y="2878183"/>
            <a:ext cx="1393371"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2F9005-0251-2FED-3245-110B1B9CAD9F}"/>
              </a:ext>
            </a:extLst>
          </p:cNvPr>
          <p:cNvSpPr/>
          <p:nvPr/>
        </p:nvSpPr>
        <p:spPr>
          <a:xfrm>
            <a:off x="5847806" y="2465320"/>
            <a:ext cx="1393371"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0833AC0-E96F-A7A8-E063-DA604DE031E4}"/>
              </a:ext>
            </a:extLst>
          </p:cNvPr>
          <p:cNvSpPr/>
          <p:nvPr/>
        </p:nvSpPr>
        <p:spPr>
          <a:xfrm>
            <a:off x="7493725" y="1615677"/>
            <a:ext cx="2198915"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177649C-9D3D-5AFD-7B9F-E249AC26F086}"/>
              </a:ext>
            </a:extLst>
          </p:cNvPr>
          <p:cNvSpPr/>
          <p:nvPr/>
        </p:nvSpPr>
        <p:spPr>
          <a:xfrm>
            <a:off x="7789818" y="4916783"/>
            <a:ext cx="1902822" cy="4128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516F6C-F2B4-680A-259B-ECDF061C2F56}"/>
              </a:ext>
            </a:extLst>
          </p:cNvPr>
          <p:cNvSpPr/>
          <p:nvPr/>
        </p:nvSpPr>
        <p:spPr>
          <a:xfrm>
            <a:off x="5603966" y="5341711"/>
            <a:ext cx="2338251" cy="6907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44C90A-9CCA-AB50-058C-5707160B23E1}"/>
              </a:ext>
            </a:extLst>
          </p:cNvPr>
          <p:cNvSpPr/>
          <p:nvPr/>
        </p:nvSpPr>
        <p:spPr>
          <a:xfrm>
            <a:off x="4480052" y="5000343"/>
            <a:ext cx="875720" cy="4860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D7877B-8D88-EAEA-D150-7A989D67A47E}"/>
              </a:ext>
            </a:extLst>
          </p:cNvPr>
          <p:cNvSpPr/>
          <p:nvPr/>
        </p:nvSpPr>
        <p:spPr>
          <a:xfrm>
            <a:off x="3198382" y="1970110"/>
            <a:ext cx="45719"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228D7F9-D548-B197-ADED-EE2781467ECE}"/>
              </a:ext>
            </a:extLst>
          </p:cNvPr>
          <p:cNvSpPr/>
          <p:nvPr/>
        </p:nvSpPr>
        <p:spPr>
          <a:xfrm rot="2287212">
            <a:off x="4235590" y="3147546"/>
            <a:ext cx="128051"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02023A-1A5E-975B-1E9E-1B59B939AD68}"/>
              </a:ext>
            </a:extLst>
          </p:cNvPr>
          <p:cNvSpPr/>
          <p:nvPr/>
        </p:nvSpPr>
        <p:spPr>
          <a:xfrm rot="20716212">
            <a:off x="6712668" y="3090011"/>
            <a:ext cx="230776"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10F319-AE7A-F541-101A-07CD2C09794D}"/>
              </a:ext>
            </a:extLst>
          </p:cNvPr>
          <p:cNvSpPr/>
          <p:nvPr/>
        </p:nvSpPr>
        <p:spPr>
          <a:xfrm>
            <a:off x="8558346" y="2443772"/>
            <a:ext cx="137160"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19FBFD-B8BE-0198-BAF1-607270E8F98F}"/>
              </a:ext>
            </a:extLst>
          </p:cNvPr>
          <p:cNvSpPr/>
          <p:nvPr/>
        </p:nvSpPr>
        <p:spPr>
          <a:xfrm rot="19606105">
            <a:off x="4484669" y="4401555"/>
            <a:ext cx="139771"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B4480B-828D-539F-81ED-C515F021AE70}"/>
              </a:ext>
            </a:extLst>
          </p:cNvPr>
          <p:cNvSpPr/>
          <p:nvPr/>
        </p:nvSpPr>
        <p:spPr>
          <a:xfrm>
            <a:off x="6154942" y="4870395"/>
            <a:ext cx="184772"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F1E4404-6467-F413-4D31-42B403DF9AE1}"/>
              </a:ext>
            </a:extLst>
          </p:cNvPr>
          <p:cNvSpPr/>
          <p:nvPr/>
        </p:nvSpPr>
        <p:spPr>
          <a:xfrm rot="17974438">
            <a:off x="7361637" y="4287591"/>
            <a:ext cx="143565"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109303E-6B80-8090-80DE-865FD6D5F446}"/>
              </a:ext>
            </a:extLst>
          </p:cNvPr>
          <p:cNvSpPr txBox="1"/>
          <p:nvPr/>
        </p:nvSpPr>
        <p:spPr>
          <a:xfrm>
            <a:off x="8712924" y="905691"/>
            <a:ext cx="2790228" cy="646331"/>
          </a:xfrm>
          <a:prstGeom prst="rect">
            <a:avLst/>
          </a:prstGeom>
          <a:noFill/>
        </p:spPr>
        <p:txBody>
          <a:bodyPr wrap="square" rtlCol="0">
            <a:spAutoFit/>
          </a:bodyPr>
          <a:lstStyle/>
          <a:p>
            <a:r>
              <a:rPr lang="en-US" b="1" dirty="0"/>
              <a:t>Function</a:t>
            </a:r>
            <a:r>
              <a:rPr lang="en-US" dirty="0"/>
              <a:t>: Contain genetic information; drive activity</a:t>
            </a:r>
          </a:p>
        </p:txBody>
      </p:sp>
    </p:spTree>
    <p:extLst>
      <p:ext uri="{BB962C8B-B14F-4D97-AF65-F5344CB8AC3E}">
        <p14:creationId xmlns:p14="http://schemas.microsoft.com/office/powerpoint/2010/main" val="273414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DD788B-17BD-0179-E4F8-C2344B5798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E131C8-6369-C16F-A751-83A80C0AC28B}"/>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11</a:t>
            </a:fld>
            <a:endParaRPr lang="en-US" dirty="0"/>
          </a:p>
        </p:txBody>
      </p:sp>
      <p:sp>
        <p:nvSpPr>
          <p:cNvPr id="2" name="Title 1">
            <a:extLst>
              <a:ext uri="{FF2B5EF4-FFF2-40B4-BE49-F238E27FC236}">
                <a16:creationId xmlns:a16="http://schemas.microsoft.com/office/drawing/2014/main" id="{D54A6BDE-6D36-41C6-E030-B58A457481E7}"/>
              </a:ext>
            </a:extLst>
          </p:cNvPr>
          <p:cNvSpPr>
            <a:spLocks noGrp="1"/>
          </p:cNvSpPr>
          <p:nvPr>
            <p:ph type="title" idx="4294967295"/>
          </p:nvPr>
        </p:nvSpPr>
        <p:spPr>
          <a:xfrm>
            <a:off x="0" y="85725"/>
            <a:ext cx="4268788" cy="1466850"/>
          </a:xfrm>
        </p:spPr>
        <p:txBody>
          <a:bodyPr/>
          <a:lstStyle/>
          <a:p>
            <a:r>
              <a:rPr lang="en-US" dirty="0"/>
              <a:t>The Neuron</a:t>
            </a:r>
          </a:p>
        </p:txBody>
      </p:sp>
      <p:pic>
        <p:nvPicPr>
          <p:cNvPr id="1026" name="Picture 2" descr="Diagram of a neuron with an arrow pointing to the dendrites">
            <a:extLst>
              <a:ext uri="{FF2B5EF4-FFF2-40B4-BE49-F238E27FC236}">
                <a16:creationId xmlns:a16="http://schemas.microsoft.com/office/drawing/2014/main" id="{7D8CAF70-9F60-0523-82CF-22ED15FD475A}"/>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760188" y="1817744"/>
            <a:ext cx="7813675"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FAF2E8-E647-2F90-AEA0-3A95228324EA}"/>
              </a:ext>
            </a:extLst>
          </p:cNvPr>
          <p:cNvSpPr/>
          <p:nvPr/>
        </p:nvSpPr>
        <p:spPr>
          <a:xfrm>
            <a:off x="1605122" y="5518821"/>
            <a:ext cx="1393371" cy="5136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BBE5206-5BF6-82A9-17FE-5D6F0AD87A88}"/>
              </a:ext>
            </a:extLst>
          </p:cNvPr>
          <p:cNvSpPr/>
          <p:nvPr/>
        </p:nvSpPr>
        <p:spPr>
          <a:xfrm>
            <a:off x="4454435" y="2878183"/>
            <a:ext cx="1393371"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5D0397E-7339-3FFD-8E31-0CBE69E59BE0}"/>
              </a:ext>
            </a:extLst>
          </p:cNvPr>
          <p:cNvSpPr/>
          <p:nvPr/>
        </p:nvSpPr>
        <p:spPr>
          <a:xfrm>
            <a:off x="5847806" y="2465320"/>
            <a:ext cx="1393371"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18C59-4155-EC39-DBDF-56F6677C0A28}"/>
              </a:ext>
            </a:extLst>
          </p:cNvPr>
          <p:cNvSpPr/>
          <p:nvPr/>
        </p:nvSpPr>
        <p:spPr>
          <a:xfrm>
            <a:off x="7493725" y="1615677"/>
            <a:ext cx="2198915"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7F3DB4-E9F7-499F-6922-ACAF7FC4E21D}"/>
              </a:ext>
            </a:extLst>
          </p:cNvPr>
          <p:cNvSpPr/>
          <p:nvPr/>
        </p:nvSpPr>
        <p:spPr>
          <a:xfrm>
            <a:off x="7789818" y="4916783"/>
            <a:ext cx="1902822" cy="4128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2C305C-6158-7C6F-6556-A58A87C5655B}"/>
              </a:ext>
            </a:extLst>
          </p:cNvPr>
          <p:cNvSpPr/>
          <p:nvPr/>
        </p:nvSpPr>
        <p:spPr>
          <a:xfrm>
            <a:off x="5603966" y="5341711"/>
            <a:ext cx="2338251" cy="6907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25B20B-944F-12C8-53CD-BFE3D1517BE7}"/>
              </a:ext>
            </a:extLst>
          </p:cNvPr>
          <p:cNvSpPr/>
          <p:nvPr/>
        </p:nvSpPr>
        <p:spPr>
          <a:xfrm>
            <a:off x="4480052" y="5000343"/>
            <a:ext cx="875720" cy="4860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755F28-57FE-D09C-1E6C-E8E5D170948E}"/>
              </a:ext>
            </a:extLst>
          </p:cNvPr>
          <p:cNvSpPr/>
          <p:nvPr/>
        </p:nvSpPr>
        <p:spPr>
          <a:xfrm rot="2558077">
            <a:off x="2789261" y="4792794"/>
            <a:ext cx="122383"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2BF858F-F343-BFF3-1FB4-A575CB508E47}"/>
              </a:ext>
            </a:extLst>
          </p:cNvPr>
          <p:cNvSpPr/>
          <p:nvPr/>
        </p:nvSpPr>
        <p:spPr>
          <a:xfrm rot="2287212">
            <a:off x="4235590" y="3147546"/>
            <a:ext cx="128051"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9F8F01-0635-1EEE-F4CD-91EF96F1DE75}"/>
              </a:ext>
            </a:extLst>
          </p:cNvPr>
          <p:cNvSpPr/>
          <p:nvPr/>
        </p:nvSpPr>
        <p:spPr>
          <a:xfrm rot="20716212">
            <a:off x="6712668" y="3090011"/>
            <a:ext cx="230776"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279234-9007-036D-1D0A-30F5CF0380DD}"/>
              </a:ext>
            </a:extLst>
          </p:cNvPr>
          <p:cNvSpPr/>
          <p:nvPr/>
        </p:nvSpPr>
        <p:spPr>
          <a:xfrm>
            <a:off x="8558346" y="2443772"/>
            <a:ext cx="137160"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3C8C8E-B9F1-7FEC-2774-CD694681C47C}"/>
              </a:ext>
            </a:extLst>
          </p:cNvPr>
          <p:cNvSpPr/>
          <p:nvPr/>
        </p:nvSpPr>
        <p:spPr>
          <a:xfrm rot="19606105">
            <a:off x="4484669" y="4401555"/>
            <a:ext cx="139771"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46F8229-27A7-26AD-EFAF-A5D4A810866A}"/>
              </a:ext>
            </a:extLst>
          </p:cNvPr>
          <p:cNvSpPr/>
          <p:nvPr/>
        </p:nvSpPr>
        <p:spPr>
          <a:xfrm>
            <a:off x="6154942" y="4870395"/>
            <a:ext cx="184772"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2D6A27-3BA9-DFB3-7C21-9421B1100352}"/>
              </a:ext>
            </a:extLst>
          </p:cNvPr>
          <p:cNvSpPr/>
          <p:nvPr/>
        </p:nvSpPr>
        <p:spPr>
          <a:xfrm rot="17974438">
            <a:off x="7361637" y="4287591"/>
            <a:ext cx="143565"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FEFDF5D-599F-AEA3-E5CD-35D128889DC3}"/>
              </a:ext>
            </a:extLst>
          </p:cNvPr>
          <p:cNvSpPr txBox="1"/>
          <p:nvPr/>
        </p:nvSpPr>
        <p:spPr>
          <a:xfrm>
            <a:off x="8712924" y="905691"/>
            <a:ext cx="2790228" cy="923330"/>
          </a:xfrm>
          <a:prstGeom prst="rect">
            <a:avLst/>
          </a:prstGeom>
          <a:noFill/>
        </p:spPr>
        <p:txBody>
          <a:bodyPr wrap="square" rtlCol="0">
            <a:spAutoFit/>
          </a:bodyPr>
          <a:lstStyle/>
          <a:p>
            <a:r>
              <a:rPr lang="en-US" b="1" dirty="0"/>
              <a:t>Function</a:t>
            </a:r>
            <a:r>
              <a:rPr lang="en-US" dirty="0"/>
              <a:t>: Receive and process signals (aka neurotransmitters)</a:t>
            </a:r>
          </a:p>
        </p:txBody>
      </p:sp>
      <p:sp>
        <p:nvSpPr>
          <p:cNvPr id="3" name="Oval 2">
            <a:extLst>
              <a:ext uri="{FF2B5EF4-FFF2-40B4-BE49-F238E27FC236}">
                <a16:creationId xmlns:a16="http://schemas.microsoft.com/office/drawing/2014/main" id="{E78F6766-73CB-18F4-6E9A-32ECAE668F47}"/>
              </a:ext>
            </a:extLst>
          </p:cNvPr>
          <p:cNvSpPr/>
          <p:nvPr/>
        </p:nvSpPr>
        <p:spPr>
          <a:xfrm>
            <a:off x="3853543" y="2658880"/>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930B6B72-9CAD-70D7-E882-4869C7B3DE4E}"/>
              </a:ext>
            </a:extLst>
          </p:cNvPr>
          <p:cNvSpPr/>
          <p:nvPr/>
        </p:nvSpPr>
        <p:spPr>
          <a:xfrm>
            <a:off x="2124624" y="5178393"/>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DB280E3E-0582-FC67-ED0C-7F9CED026719}"/>
              </a:ext>
            </a:extLst>
          </p:cNvPr>
          <p:cNvSpPr/>
          <p:nvPr/>
        </p:nvSpPr>
        <p:spPr>
          <a:xfrm>
            <a:off x="4158343" y="2963680"/>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2450696-1CC7-2419-0BE7-63542723865B}"/>
              </a:ext>
            </a:extLst>
          </p:cNvPr>
          <p:cNvSpPr/>
          <p:nvPr/>
        </p:nvSpPr>
        <p:spPr>
          <a:xfrm>
            <a:off x="2129774" y="3699103"/>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BFCC3D4-1851-626C-14EF-08C27493E1C5}"/>
              </a:ext>
            </a:extLst>
          </p:cNvPr>
          <p:cNvSpPr/>
          <p:nvPr/>
        </p:nvSpPr>
        <p:spPr>
          <a:xfrm>
            <a:off x="2100920" y="4538851"/>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7635C80-E50F-455E-29C4-0D289F955308}"/>
              </a:ext>
            </a:extLst>
          </p:cNvPr>
          <p:cNvSpPr/>
          <p:nvPr/>
        </p:nvSpPr>
        <p:spPr>
          <a:xfrm>
            <a:off x="2129774" y="3128077"/>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036318E-EDCA-F64F-4D96-1A99301E5634}"/>
              </a:ext>
            </a:extLst>
          </p:cNvPr>
          <p:cNvSpPr/>
          <p:nvPr/>
        </p:nvSpPr>
        <p:spPr>
          <a:xfrm>
            <a:off x="2618137" y="2409700"/>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08075C8-7CD4-0BD6-705C-AB8DA746980F}"/>
              </a:ext>
            </a:extLst>
          </p:cNvPr>
          <p:cNvSpPr/>
          <p:nvPr/>
        </p:nvSpPr>
        <p:spPr>
          <a:xfrm>
            <a:off x="2134394" y="2835285"/>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876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53A557-D41A-0A58-15C6-4B14E0C17F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B75774-F332-0374-0D56-37856AFE2102}"/>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12</a:t>
            </a:fld>
            <a:endParaRPr lang="en-US" dirty="0"/>
          </a:p>
        </p:txBody>
      </p:sp>
      <p:sp>
        <p:nvSpPr>
          <p:cNvPr id="2" name="Title 1">
            <a:extLst>
              <a:ext uri="{FF2B5EF4-FFF2-40B4-BE49-F238E27FC236}">
                <a16:creationId xmlns:a16="http://schemas.microsoft.com/office/drawing/2014/main" id="{7A91F0A1-3BEE-4025-774B-7CC410E90BAE}"/>
              </a:ext>
            </a:extLst>
          </p:cNvPr>
          <p:cNvSpPr>
            <a:spLocks noGrp="1"/>
          </p:cNvSpPr>
          <p:nvPr>
            <p:ph type="title" idx="4294967295"/>
          </p:nvPr>
        </p:nvSpPr>
        <p:spPr>
          <a:xfrm>
            <a:off x="0" y="85725"/>
            <a:ext cx="4268788" cy="1466850"/>
          </a:xfrm>
        </p:spPr>
        <p:txBody>
          <a:bodyPr/>
          <a:lstStyle/>
          <a:p>
            <a:r>
              <a:rPr lang="en-US" dirty="0"/>
              <a:t>The Neuron</a:t>
            </a:r>
          </a:p>
        </p:txBody>
      </p:sp>
      <p:pic>
        <p:nvPicPr>
          <p:cNvPr id="1026" name="Picture 2" descr="Neuron - Simple English Wikipedia, the free encyclopedia">
            <a:extLst>
              <a:ext uri="{FF2B5EF4-FFF2-40B4-BE49-F238E27FC236}">
                <a16:creationId xmlns:a16="http://schemas.microsoft.com/office/drawing/2014/main" id="{CDE73678-1193-A44D-5295-A6C46CF69B47}"/>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786391" y="1825625"/>
            <a:ext cx="7813675"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398F882-9B64-1E4C-D57E-00C35A565D9D}"/>
              </a:ext>
            </a:extLst>
          </p:cNvPr>
          <p:cNvSpPr/>
          <p:nvPr/>
        </p:nvSpPr>
        <p:spPr>
          <a:xfrm>
            <a:off x="2499360" y="1593669"/>
            <a:ext cx="1393371"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descr="Diagram of a neuron with an arrow pointing to the axon and axon terminal">
            <a:extLst>
              <a:ext uri="{FF2B5EF4-FFF2-40B4-BE49-F238E27FC236}">
                <a16:creationId xmlns:a16="http://schemas.microsoft.com/office/drawing/2014/main" id="{8085F268-9965-C028-7B15-372A9416AEE3}"/>
              </a:ext>
            </a:extLst>
          </p:cNvPr>
          <p:cNvSpPr/>
          <p:nvPr/>
        </p:nvSpPr>
        <p:spPr>
          <a:xfrm>
            <a:off x="4454435" y="2878183"/>
            <a:ext cx="1393371"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D800A1A-D54F-63ED-BE69-096D4F6D942C}"/>
              </a:ext>
            </a:extLst>
          </p:cNvPr>
          <p:cNvSpPr/>
          <p:nvPr/>
        </p:nvSpPr>
        <p:spPr>
          <a:xfrm>
            <a:off x="5847806" y="2465320"/>
            <a:ext cx="1393371"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9FC499-C640-51AB-3755-CE60A5F60156}"/>
              </a:ext>
            </a:extLst>
          </p:cNvPr>
          <p:cNvSpPr/>
          <p:nvPr/>
        </p:nvSpPr>
        <p:spPr>
          <a:xfrm>
            <a:off x="7789818" y="4916783"/>
            <a:ext cx="1902822" cy="4128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9355BF-E191-C4F6-8371-E847EA876513}"/>
              </a:ext>
            </a:extLst>
          </p:cNvPr>
          <p:cNvSpPr/>
          <p:nvPr/>
        </p:nvSpPr>
        <p:spPr>
          <a:xfrm>
            <a:off x="5603966" y="5341711"/>
            <a:ext cx="2338251" cy="6907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F2184C-53D8-D9CE-F5F6-61EF7F1F53D7}"/>
              </a:ext>
            </a:extLst>
          </p:cNvPr>
          <p:cNvSpPr/>
          <p:nvPr/>
        </p:nvSpPr>
        <p:spPr>
          <a:xfrm>
            <a:off x="1467893" y="5546443"/>
            <a:ext cx="1393371" cy="4860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8B4D30-05B0-30CF-737B-90200CBCF73F}"/>
              </a:ext>
            </a:extLst>
          </p:cNvPr>
          <p:cNvSpPr/>
          <p:nvPr/>
        </p:nvSpPr>
        <p:spPr>
          <a:xfrm>
            <a:off x="3198382" y="1970110"/>
            <a:ext cx="45719"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ADC512-4DC5-CBEA-B5DD-B134793A29BE}"/>
              </a:ext>
            </a:extLst>
          </p:cNvPr>
          <p:cNvSpPr/>
          <p:nvPr/>
        </p:nvSpPr>
        <p:spPr>
          <a:xfrm rot="2287212">
            <a:off x="4235590" y="3147546"/>
            <a:ext cx="128051"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C49B8C-9BD8-B4EE-34B4-5882A98BABE5}"/>
              </a:ext>
            </a:extLst>
          </p:cNvPr>
          <p:cNvSpPr/>
          <p:nvPr/>
        </p:nvSpPr>
        <p:spPr>
          <a:xfrm rot="20716212">
            <a:off x="6712668" y="3090011"/>
            <a:ext cx="230776"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B7BFEA-9AB5-A5B1-977B-1B377DF2E212}"/>
              </a:ext>
            </a:extLst>
          </p:cNvPr>
          <p:cNvSpPr/>
          <p:nvPr/>
        </p:nvSpPr>
        <p:spPr>
          <a:xfrm rot="2309358">
            <a:off x="2813119" y="4793005"/>
            <a:ext cx="139771"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D4FEC2-00F1-4209-E3BD-ED6FB656C974}"/>
              </a:ext>
            </a:extLst>
          </p:cNvPr>
          <p:cNvSpPr/>
          <p:nvPr/>
        </p:nvSpPr>
        <p:spPr>
          <a:xfrm>
            <a:off x="6154942" y="4870395"/>
            <a:ext cx="184772"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A0C311C-F5E0-1FE3-03FC-3849E89CD57B}"/>
              </a:ext>
            </a:extLst>
          </p:cNvPr>
          <p:cNvSpPr/>
          <p:nvPr/>
        </p:nvSpPr>
        <p:spPr>
          <a:xfrm rot="17974438">
            <a:off x="7361637" y="4287591"/>
            <a:ext cx="143565"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2EF442B-EAA5-80BC-6659-8501F68DE0FF}"/>
              </a:ext>
            </a:extLst>
          </p:cNvPr>
          <p:cNvSpPr txBox="1"/>
          <p:nvPr/>
        </p:nvSpPr>
        <p:spPr>
          <a:xfrm>
            <a:off x="8741229" y="797001"/>
            <a:ext cx="2790228" cy="1200329"/>
          </a:xfrm>
          <a:prstGeom prst="rect">
            <a:avLst/>
          </a:prstGeom>
          <a:noFill/>
        </p:spPr>
        <p:txBody>
          <a:bodyPr wrap="square" rtlCol="0">
            <a:spAutoFit/>
          </a:bodyPr>
          <a:lstStyle/>
          <a:p>
            <a:r>
              <a:rPr lang="en-US" b="1" dirty="0"/>
              <a:t>Function</a:t>
            </a:r>
            <a:r>
              <a:rPr lang="en-US" dirty="0"/>
              <a:t>: Axons pass signals, releasing neurotransmitters from axon terminals</a:t>
            </a:r>
          </a:p>
        </p:txBody>
      </p:sp>
      <p:cxnSp>
        <p:nvCxnSpPr>
          <p:cNvPr id="3" name="Straight Connector 2">
            <a:extLst>
              <a:ext uri="{FF2B5EF4-FFF2-40B4-BE49-F238E27FC236}">
                <a16:creationId xmlns:a16="http://schemas.microsoft.com/office/drawing/2014/main" id="{00A086F8-49F7-4585-9335-71E3A29F3313}"/>
              </a:ext>
            </a:extLst>
          </p:cNvPr>
          <p:cNvCxnSpPr>
            <a:cxnSpLocks/>
          </p:cNvCxnSpPr>
          <p:nvPr/>
        </p:nvCxnSpPr>
        <p:spPr>
          <a:xfrm flipV="1">
            <a:off x="5222649" y="4427496"/>
            <a:ext cx="2407920" cy="885795"/>
          </a:xfrm>
          <a:prstGeom prst="line">
            <a:avLst/>
          </a:prstGeom>
          <a:ln w="19050"/>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71DD9F43-310E-63B8-58EA-AF2E21A51E8F}"/>
              </a:ext>
            </a:extLst>
          </p:cNvPr>
          <p:cNvSpPr/>
          <p:nvPr/>
        </p:nvSpPr>
        <p:spPr>
          <a:xfrm>
            <a:off x="8134850" y="4181134"/>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A9FFFF2B-ECAB-D8C4-2F38-EC9B97A2520A}"/>
              </a:ext>
            </a:extLst>
          </p:cNvPr>
          <p:cNvSpPr/>
          <p:nvPr/>
        </p:nvSpPr>
        <p:spPr>
          <a:xfrm>
            <a:off x="9029625" y="3259964"/>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54AE1D9-B3A8-F7BC-CDAD-C07F82029043}"/>
              </a:ext>
            </a:extLst>
          </p:cNvPr>
          <p:cNvSpPr/>
          <p:nvPr/>
        </p:nvSpPr>
        <p:spPr>
          <a:xfrm>
            <a:off x="8858811" y="4002383"/>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B1BA3EC-23A7-8136-23AD-9219FA35424D}"/>
              </a:ext>
            </a:extLst>
          </p:cNvPr>
          <p:cNvSpPr/>
          <p:nvPr/>
        </p:nvSpPr>
        <p:spPr>
          <a:xfrm>
            <a:off x="8664224" y="2770120"/>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959313EF-A9A8-EC8F-1630-C35013A2E4E9}"/>
              </a:ext>
            </a:extLst>
          </p:cNvPr>
          <p:cNvSpPr/>
          <p:nvPr/>
        </p:nvSpPr>
        <p:spPr>
          <a:xfrm>
            <a:off x="9098205" y="3703909"/>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0FF0E6B-F1E6-A024-9B60-117518599E4F}"/>
              </a:ext>
            </a:extLst>
          </p:cNvPr>
          <p:cNvSpPr/>
          <p:nvPr/>
        </p:nvSpPr>
        <p:spPr>
          <a:xfrm>
            <a:off x="8497035" y="4314310"/>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C68387C-A78D-FCDF-01F1-4FEA0B114BDC}"/>
              </a:ext>
            </a:extLst>
          </p:cNvPr>
          <p:cNvSpPr/>
          <p:nvPr/>
        </p:nvSpPr>
        <p:spPr>
          <a:xfrm>
            <a:off x="8911390" y="4245032"/>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E544FF4C-043E-D87A-94A4-8BFF2E95DF96}"/>
              </a:ext>
            </a:extLst>
          </p:cNvPr>
          <p:cNvSpPr/>
          <p:nvPr/>
        </p:nvSpPr>
        <p:spPr>
          <a:xfrm>
            <a:off x="8712924" y="3573280"/>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61C8D7D4-115E-2683-7895-95EFE2BE5DD3}"/>
              </a:ext>
            </a:extLst>
          </p:cNvPr>
          <p:cNvSpPr/>
          <p:nvPr/>
        </p:nvSpPr>
        <p:spPr>
          <a:xfrm>
            <a:off x="8527064" y="3929062"/>
            <a:ext cx="137160" cy="1112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078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C417AB-4240-B436-19BA-AA753F44BDC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8C9367-90E6-2EA2-FD51-728DD6F6A8C0}"/>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13</a:t>
            </a:fld>
            <a:endParaRPr lang="en-US" dirty="0"/>
          </a:p>
        </p:txBody>
      </p:sp>
      <p:sp>
        <p:nvSpPr>
          <p:cNvPr id="2" name="Title 1">
            <a:extLst>
              <a:ext uri="{FF2B5EF4-FFF2-40B4-BE49-F238E27FC236}">
                <a16:creationId xmlns:a16="http://schemas.microsoft.com/office/drawing/2014/main" id="{663BE2CD-4B9D-B4B9-D6E7-FEDC48868A3F}"/>
              </a:ext>
            </a:extLst>
          </p:cNvPr>
          <p:cNvSpPr>
            <a:spLocks noGrp="1"/>
          </p:cNvSpPr>
          <p:nvPr>
            <p:ph type="title" idx="4294967295"/>
          </p:nvPr>
        </p:nvSpPr>
        <p:spPr>
          <a:xfrm>
            <a:off x="0" y="85725"/>
            <a:ext cx="4268788" cy="1466850"/>
          </a:xfrm>
        </p:spPr>
        <p:txBody>
          <a:bodyPr/>
          <a:lstStyle/>
          <a:p>
            <a:r>
              <a:rPr lang="en-US" dirty="0"/>
              <a:t>The Neuron</a:t>
            </a:r>
          </a:p>
        </p:txBody>
      </p:sp>
      <p:pic>
        <p:nvPicPr>
          <p:cNvPr id="1026" name="Picture 2" descr="Diagram of a neuron with an arrow pointing to the myelin sheath">
            <a:extLst>
              <a:ext uri="{FF2B5EF4-FFF2-40B4-BE49-F238E27FC236}">
                <a16:creationId xmlns:a16="http://schemas.microsoft.com/office/drawing/2014/main" id="{BE9EAF29-D8CB-C5F3-2D99-DFD4B7494ABA}"/>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786391" y="1825625"/>
            <a:ext cx="7813675"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FBB81BF-D871-3CB3-EF5C-17DB0FC89D4F}"/>
              </a:ext>
            </a:extLst>
          </p:cNvPr>
          <p:cNvSpPr/>
          <p:nvPr/>
        </p:nvSpPr>
        <p:spPr>
          <a:xfrm>
            <a:off x="2499360" y="1593669"/>
            <a:ext cx="1393371"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E8232D-C317-E443-717A-85262311C563}"/>
              </a:ext>
            </a:extLst>
          </p:cNvPr>
          <p:cNvSpPr/>
          <p:nvPr/>
        </p:nvSpPr>
        <p:spPr>
          <a:xfrm>
            <a:off x="4454435" y="2878183"/>
            <a:ext cx="1393371"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6EE1E6-617A-68CB-3322-8513CB9BF817}"/>
              </a:ext>
            </a:extLst>
          </p:cNvPr>
          <p:cNvSpPr/>
          <p:nvPr/>
        </p:nvSpPr>
        <p:spPr>
          <a:xfrm>
            <a:off x="5847806" y="2465320"/>
            <a:ext cx="1393371"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2E05555-B6D8-7C39-06FE-71AAFB12C7AC}"/>
              </a:ext>
            </a:extLst>
          </p:cNvPr>
          <p:cNvSpPr/>
          <p:nvPr/>
        </p:nvSpPr>
        <p:spPr>
          <a:xfrm>
            <a:off x="7493725" y="1615677"/>
            <a:ext cx="2198915" cy="825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F3EB21-8AD3-A2EB-4695-EFC0F3F70A13}"/>
              </a:ext>
            </a:extLst>
          </p:cNvPr>
          <p:cNvSpPr/>
          <p:nvPr/>
        </p:nvSpPr>
        <p:spPr>
          <a:xfrm>
            <a:off x="7789818" y="4916783"/>
            <a:ext cx="1902822" cy="4128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CE913E-0772-1805-33CB-FDE74DD4D622}"/>
              </a:ext>
            </a:extLst>
          </p:cNvPr>
          <p:cNvSpPr/>
          <p:nvPr/>
        </p:nvSpPr>
        <p:spPr>
          <a:xfrm>
            <a:off x="794970" y="5591503"/>
            <a:ext cx="2338251" cy="5856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F7A268-908E-1240-1D41-6844FD8693A2}"/>
              </a:ext>
            </a:extLst>
          </p:cNvPr>
          <p:cNvSpPr/>
          <p:nvPr/>
        </p:nvSpPr>
        <p:spPr>
          <a:xfrm>
            <a:off x="4480052" y="5000343"/>
            <a:ext cx="875720" cy="4860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0F7142D-915E-B9CE-97F5-E9603158271B}"/>
              </a:ext>
            </a:extLst>
          </p:cNvPr>
          <p:cNvSpPr/>
          <p:nvPr/>
        </p:nvSpPr>
        <p:spPr>
          <a:xfrm>
            <a:off x="3198382" y="1970110"/>
            <a:ext cx="45719"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26DCC2-8026-951F-0EC6-102764D37368}"/>
              </a:ext>
            </a:extLst>
          </p:cNvPr>
          <p:cNvSpPr/>
          <p:nvPr/>
        </p:nvSpPr>
        <p:spPr>
          <a:xfrm rot="2287212">
            <a:off x="4235590" y="3147546"/>
            <a:ext cx="128051"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0E1B9E-50D8-7D78-84D6-EAAE96D3F36E}"/>
              </a:ext>
            </a:extLst>
          </p:cNvPr>
          <p:cNvSpPr/>
          <p:nvPr/>
        </p:nvSpPr>
        <p:spPr>
          <a:xfrm rot="20716212">
            <a:off x="6712668" y="3090011"/>
            <a:ext cx="230776"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259C84-B745-EF0D-CCA3-FC688E1456D6}"/>
              </a:ext>
            </a:extLst>
          </p:cNvPr>
          <p:cNvSpPr/>
          <p:nvPr/>
        </p:nvSpPr>
        <p:spPr>
          <a:xfrm>
            <a:off x="8558346" y="2443772"/>
            <a:ext cx="137160"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9C88D0-87B3-B488-B7A9-7A282C9365AB}"/>
              </a:ext>
            </a:extLst>
          </p:cNvPr>
          <p:cNvSpPr/>
          <p:nvPr/>
        </p:nvSpPr>
        <p:spPr>
          <a:xfrm rot="19606105">
            <a:off x="4484669" y="4401555"/>
            <a:ext cx="139771"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677F63-E1F2-A551-1FC4-4125EB0BB4E1}"/>
              </a:ext>
            </a:extLst>
          </p:cNvPr>
          <p:cNvSpPr/>
          <p:nvPr/>
        </p:nvSpPr>
        <p:spPr>
          <a:xfrm rot="2237648">
            <a:off x="2845983" y="4847919"/>
            <a:ext cx="123640"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27EA07-B90F-C7CC-4257-14B7924DC36D}"/>
              </a:ext>
            </a:extLst>
          </p:cNvPr>
          <p:cNvSpPr/>
          <p:nvPr/>
        </p:nvSpPr>
        <p:spPr>
          <a:xfrm rot="17974438">
            <a:off x="7361637" y="4287591"/>
            <a:ext cx="143565" cy="111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46D3429-A6D5-3539-C901-23F8466AAD72}"/>
              </a:ext>
            </a:extLst>
          </p:cNvPr>
          <p:cNvSpPr txBox="1"/>
          <p:nvPr/>
        </p:nvSpPr>
        <p:spPr>
          <a:xfrm>
            <a:off x="8712923" y="905691"/>
            <a:ext cx="3027131" cy="1200329"/>
          </a:xfrm>
          <a:prstGeom prst="rect">
            <a:avLst/>
          </a:prstGeom>
          <a:noFill/>
        </p:spPr>
        <p:txBody>
          <a:bodyPr wrap="square" rtlCol="0">
            <a:spAutoFit/>
          </a:bodyPr>
          <a:lstStyle/>
          <a:p>
            <a:r>
              <a:rPr lang="en-US" b="1" dirty="0"/>
              <a:t>Function</a:t>
            </a:r>
            <a:r>
              <a:rPr lang="en-US" dirty="0"/>
              <a:t>: Insulates axon; prevents electrical signals from escaping (creates faster signals)</a:t>
            </a:r>
          </a:p>
        </p:txBody>
      </p:sp>
      <p:sp>
        <p:nvSpPr>
          <p:cNvPr id="3" name="TextBox 2">
            <a:extLst>
              <a:ext uri="{FF2B5EF4-FFF2-40B4-BE49-F238E27FC236}">
                <a16:creationId xmlns:a16="http://schemas.microsoft.com/office/drawing/2014/main" id="{E03F6B12-DC83-410A-37DB-CABD62672B33}"/>
              </a:ext>
            </a:extLst>
          </p:cNvPr>
          <p:cNvSpPr txBox="1"/>
          <p:nvPr/>
        </p:nvSpPr>
        <p:spPr>
          <a:xfrm>
            <a:off x="9080659" y="2851254"/>
            <a:ext cx="2790228" cy="2308324"/>
          </a:xfrm>
          <a:prstGeom prst="rect">
            <a:avLst/>
          </a:prstGeom>
          <a:noFill/>
        </p:spPr>
        <p:txBody>
          <a:bodyPr wrap="square" rtlCol="0">
            <a:spAutoFit/>
          </a:bodyPr>
          <a:lstStyle/>
          <a:p>
            <a:r>
              <a:rPr lang="en-US" b="1" dirty="0"/>
              <a:t>White Matter</a:t>
            </a:r>
            <a:r>
              <a:rPr lang="en-US" dirty="0"/>
              <a:t>: neural tissue that is myelinated; usually involved in signal transmission</a:t>
            </a:r>
          </a:p>
          <a:p>
            <a:endParaRPr lang="en-US" b="1" dirty="0"/>
          </a:p>
          <a:p>
            <a:r>
              <a:rPr lang="en-US" b="1" dirty="0"/>
              <a:t>Gray Matter</a:t>
            </a:r>
            <a:r>
              <a:rPr lang="en-US" dirty="0"/>
              <a:t>: neural tissue that is unmyelinated; brain functions</a:t>
            </a:r>
          </a:p>
        </p:txBody>
      </p:sp>
    </p:spTree>
    <p:extLst>
      <p:ext uri="{BB962C8B-B14F-4D97-AF65-F5344CB8AC3E}">
        <p14:creationId xmlns:p14="http://schemas.microsoft.com/office/powerpoint/2010/main" val="2319782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A3F47A-0AF8-48B9-DDC4-25810009F14F}"/>
              </a:ext>
            </a:extLst>
          </p:cNvPr>
          <p:cNvSpPr>
            <a:spLocks noGrp="1"/>
          </p:cNvSpPr>
          <p:nvPr>
            <p:ph type="title"/>
          </p:nvPr>
        </p:nvSpPr>
        <p:spPr/>
        <p:txBody>
          <a:bodyPr/>
          <a:lstStyle/>
          <a:p>
            <a:r>
              <a:rPr lang="en-US" dirty="0"/>
              <a:t>The Synaptic Cleft</a:t>
            </a:r>
          </a:p>
        </p:txBody>
      </p:sp>
      <p:pic>
        <p:nvPicPr>
          <p:cNvPr id="9" name="Figure" descr="Image (a) shows the synaptic space between two neurons, with neurotransmitters being released into the synapse and attaching to receptors. Image (b) is a micrograph showing a spherical terminal button with part of the exterior removed, revealing a solid interior of small round parts.">
            <a:extLst>
              <a:ext uri="{FF2B5EF4-FFF2-40B4-BE49-F238E27FC236}">
                <a16:creationId xmlns:a16="http://schemas.microsoft.com/office/drawing/2014/main" id="{DB0F757F-6808-4A12-15C8-03BCCEDF585A}"/>
              </a:ext>
            </a:extLst>
          </p:cNvPr>
          <p:cNvPicPr>
            <a:picLocks noGrp="1" noChangeAspect="1"/>
          </p:cNvPicPr>
          <p:nvPr/>
        </p:nvPicPr>
        <p:blipFill>
          <a:blip r:embed="rId3" cstate="email">
            <a:extLst>
              <a:ext uri="{28A0092B-C50C-407E-A947-70E740481C1C}">
                <a14:useLocalDpi xmlns:a14="http://schemas.microsoft.com/office/drawing/2010/main" val="0"/>
              </a:ext>
            </a:extLst>
          </a:blip>
          <a:srcRect l="-510" r="-510"/>
          <a:stretch>
            <a:fillRect/>
          </a:stretch>
        </p:blipFill>
        <p:spPr>
          <a:xfrm>
            <a:off x="1313793" y="1693454"/>
            <a:ext cx="8687539" cy="3771218"/>
          </a:xfrm>
          <a:prstGeom prst="rect">
            <a:avLst/>
          </a:prstGeom>
        </p:spPr>
      </p:pic>
    </p:spTree>
    <p:extLst>
      <p:ext uri="{BB962C8B-B14F-4D97-AF65-F5344CB8AC3E}">
        <p14:creationId xmlns:p14="http://schemas.microsoft.com/office/powerpoint/2010/main" val="2092808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AA16-3E18-4C03-9372-525BBDFE7F7E}"/>
              </a:ext>
            </a:extLst>
          </p:cNvPr>
          <p:cNvSpPr>
            <a:spLocks noGrp="1"/>
          </p:cNvSpPr>
          <p:nvPr>
            <p:ph type="title"/>
          </p:nvPr>
        </p:nvSpPr>
        <p:spPr/>
        <p:txBody>
          <a:bodyPr vert="horz" lIns="91440" tIns="45720" rIns="91440" bIns="45720" rtlCol="0" anchor="b">
            <a:noAutofit/>
          </a:bodyPr>
          <a:lstStyle/>
          <a:p>
            <a:r>
              <a:rPr lang="en-US" sz="4000" dirty="0">
                <a:solidFill>
                  <a:schemeClr val="tx1">
                    <a:lumMod val="85000"/>
                    <a:lumOff val="15000"/>
                  </a:schemeClr>
                </a:solidFill>
              </a:rPr>
              <a:t>Steps of Communication Between Neurons</a:t>
            </a:r>
          </a:p>
        </p:txBody>
      </p:sp>
      <p:pic>
        <p:nvPicPr>
          <p:cNvPr id="4098" name="Picture 2" descr="A close-up illustration depicts the difference in charges across the cell membrane, and shows how Na+ and K+ cells concentrate more closely near the membrane.">
            <a:extLst>
              <a:ext uri="{FF2B5EF4-FFF2-40B4-BE49-F238E27FC236}">
                <a16:creationId xmlns:a16="http://schemas.microsoft.com/office/drawing/2014/main" id="{36A82BC8-C55C-4914-9871-CBCB3B8A947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756963" y="2343150"/>
            <a:ext cx="6930853" cy="261595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859673A-6E77-BFAD-0B99-B1CEFFED4DC7}"/>
              </a:ext>
            </a:extLst>
          </p:cNvPr>
          <p:cNvSpPr>
            <a:spLocks noGrp="1"/>
          </p:cNvSpPr>
          <p:nvPr>
            <p:ph sz="half" idx="13"/>
          </p:nvPr>
        </p:nvSpPr>
        <p:spPr/>
        <p:txBody>
          <a:bodyPr/>
          <a:lstStyle/>
          <a:p>
            <a:pPr marL="0" indent="0">
              <a:buNone/>
            </a:pPr>
            <a:r>
              <a:rPr lang="en-US" dirty="0"/>
              <a:t>Steps:</a:t>
            </a:r>
          </a:p>
          <a:p>
            <a:pPr marL="342900" indent="-342900">
              <a:buAutoNum type="arabicPeriod"/>
            </a:pPr>
            <a:r>
              <a:rPr lang="en-US" dirty="0"/>
              <a:t>Resting</a:t>
            </a:r>
          </a:p>
          <a:p>
            <a:pPr marL="342900" indent="-342900">
              <a:buAutoNum type="arabicPeriod"/>
            </a:pPr>
            <a:r>
              <a:rPr lang="en-US" dirty="0"/>
              <a:t>Depolarization</a:t>
            </a:r>
          </a:p>
          <a:p>
            <a:pPr marL="342900" indent="-342900">
              <a:buAutoNum type="arabicPeriod"/>
            </a:pPr>
            <a:r>
              <a:rPr lang="en-US" dirty="0"/>
              <a:t>Action Potential Generated</a:t>
            </a:r>
          </a:p>
          <a:p>
            <a:pPr marL="342900" indent="-342900">
              <a:buAutoNum type="arabicPeriod"/>
            </a:pPr>
            <a:r>
              <a:rPr lang="en-US" dirty="0"/>
              <a:t>Repolarization</a:t>
            </a:r>
          </a:p>
        </p:txBody>
      </p:sp>
    </p:spTree>
    <p:extLst>
      <p:ext uri="{BB962C8B-B14F-4D97-AF65-F5344CB8AC3E}">
        <p14:creationId xmlns:p14="http://schemas.microsoft.com/office/powerpoint/2010/main" val="3699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EB4C13-C39E-CBC9-B224-7EEF3C2D2028}"/>
              </a:ext>
            </a:extLst>
          </p:cNvPr>
          <p:cNvSpPr>
            <a:spLocks noGrp="1"/>
          </p:cNvSpPr>
          <p:nvPr>
            <p:ph type="title"/>
          </p:nvPr>
        </p:nvSpPr>
        <p:spPr>
          <a:xfrm>
            <a:off x="410113" y="1097146"/>
            <a:ext cx="10515600" cy="4663707"/>
          </a:xfrm>
        </p:spPr>
        <p:txBody>
          <a:bodyPr>
            <a:normAutofit fontScale="90000"/>
          </a:bodyPr>
          <a:lstStyle/>
          <a:p>
            <a:r>
              <a:rPr lang="en-US" dirty="0"/>
              <a:t>This process occurs for every communication between neurons, spurring everything from clenching a muscle to considering a memory. This electrical messaging system is used at every level of the nervous system.</a:t>
            </a:r>
          </a:p>
        </p:txBody>
      </p:sp>
    </p:spTree>
    <p:extLst>
      <p:ext uri="{BB962C8B-B14F-4D97-AF65-F5344CB8AC3E}">
        <p14:creationId xmlns:p14="http://schemas.microsoft.com/office/powerpoint/2010/main" val="124008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6A49-1745-477F-9319-A6D9E74FD4DE}"/>
              </a:ext>
            </a:extLst>
          </p:cNvPr>
          <p:cNvSpPr>
            <a:spLocks noGrp="1"/>
          </p:cNvSpPr>
          <p:nvPr>
            <p:ph type="title"/>
          </p:nvPr>
        </p:nvSpPr>
        <p:spPr/>
        <p:txBody>
          <a:bodyPr anchor="ctr">
            <a:normAutofit/>
          </a:bodyPr>
          <a:lstStyle/>
          <a:p>
            <a:pPr algn="r"/>
            <a:r>
              <a:rPr lang="en-US" dirty="0"/>
              <a:t>The Spinal Cord</a:t>
            </a:r>
            <a:endParaRPr lang="en-US"/>
          </a:p>
        </p:txBody>
      </p:sp>
      <p:sp>
        <p:nvSpPr>
          <p:cNvPr id="3" name="Content Placeholder 2">
            <a:extLst>
              <a:ext uri="{FF2B5EF4-FFF2-40B4-BE49-F238E27FC236}">
                <a16:creationId xmlns:a16="http://schemas.microsoft.com/office/drawing/2014/main" id="{18D2D99E-5FF7-4777-AF98-501B761552CF}"/>
              </a:ext>
            </a:extLst>
          </p:cNvPr>
          <p:cNvSpPr>
            <a:spLocks noGrp="1"/>
          </p:cNvSpPr>
          <p:nvPr>
            <p:ph type="body" sz="quarter" idx="10"/>
          </p:nvPr>
        </p:nvSpPr>
        <p:spPr/>
        <p:txBody>
          <a:bodyPr anchor="ctr">
            <a:normAutofit/>
          </a:bodyPr>
          <a:lstStyle/>
          <a:p>
            <a:pPr>
              <a:buFont typeface="Arial" panose="020B0604020202020204" pitchFamily="34" charset="0"/>
              <a:buChar char="•"/>
            </a:pPr>
            <a:r>
              <a:rPr lang="en-US" dirty="0"/>
              <a:t>The spinal cord serves as the relay station to the brain, and all messages must travel up the cord to reach the brain.</a:t>
            </a:r>
          </a:p>
          <a:p>
            <a:pPr>
              <a:buFont typeface="Arial" panose="020B0604020202020204" pitchFamily="34" charset="0"/>
              <a:buChar char="•"/>
            </a:pPr>
            <a:r>
              <a:rPr lang="en-US" dirty="0"/>
              <a:t>Acting as a second-in-command to the brain, the spinal cord can send responses to basic stimuli. These reflexes occur faster because the spinal cord is controlling the response, rather than the message travelling up to the brain and back.</a:t>
            </a:r>
          </a:p>
          <a:p>
            <a:pPr>
              <a:buFont typeface="Arial" panose="020B0604020202020204" pitchFamily="34" charset="0"/>
              <a:buChar char="•"/>
            </a:pPr>
            <a:r>
              <a:rPr lang="en-US" dirty="0"/>
              <a:t>Nervous tissue does not heal as well as other tissues like seen in the skin or muscles. When injuries to nervous tissue do occur, the system will rewrite itself to send messages through the remaining healthy neurons. This ability to change and adapt is known as </a:t>
            </a:r>
            <a:r>
              <a:rPr lang="en-US" b="1" dirty="0"/>
              <a:t>neuroplasticity. </a:t>
            </a:r>
            <a:endParaRPr lang="en-US" dirty="0"/>
          </a:p>
        </p:txBody>
      </p:sp>
    </p:spTree>
    <p:extLst>
      <p:ext uri="{BB962C8B-B14F-4D97-AF65-F5344CB8AC3E}">
        <p14:creationId xmlns:p14="http://schemas.microsoft.com/office/powerpoint/2010/main" val="3168157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DFCA-3607-4D89-8491-775D7648866E}"/>
              </a:ext>
            </a:extLst>
          </p:cNvPr>
          <p:cNvSpPr>
            <a:spLocks noGrp="1"/>
          </p:cNvSpPr>
          <p:nvPr>
            <p:ph type="title"/>
          </p:nvPr>
        </p:nvSpPr>
        <p:spPr/>
        <p:txBody>
          <a:bodyPr>
            <a:normAutofit/>
          </a:bodyPr>
          <a:lstStyle/>
          <a:p>
            <a:r>
              <a:rPr lang="en-US"/>
              <a:t>Major Divisions of the Brain: Split the Hemispheres</a:t>
            </a:r>
          </a:p>
        </p:txBody>
      </p:sp>
      <p:sp>
        <p:nvSpPr>
          <p:cNvPr id="3" name="Content Placeholder 2">
            <a:extLst>
              <a:ext uri="{FF2B5EF4-FFF2-40B4-BE49-F238E27FC236}">
                <a16:creationId xmlns:a16="http://schemas.microsoft.com/office/drawing/2014/main" id="{21421333-46FB-42CD-9339-71B69E4EE58D}"/>
              </a:ext>
            </a:extLst>
          </p:cNvPr>
          <p:cNvSpPr>
            <a:spLocks noGrp="1"/>
          </p:cNvSpPr>
          <p:nvPr>
            <p:ph type="body" sz="quarter" idx="10"/>
          </p:nvPr>
        </p:nvSpPr>
        <p:spPr/>
        <p:txBody>
          <a:bodyPr>
            <a:normAutofit/>
          </a:bodyPr>
          <a:lstStyle/>
          <a:p>
            <a:pPr>
              <a:buFont typeface="Arial" panose="020B0604020202020204" pitchFamily="34" charset="0"/>
              <a:buChar char="•"/>
            </a:pPr>
            <a:r>
              <a:rPr lang="en-US" dirty="0"/>
              <a:t>The brain can be split in half down the middle line, known as the </a:t>
            </a:r>
            <a:r>
              <a:rPr lang="en-US" b="1" dirty="0"/>
              <a:t>longitudinal fissure</a:t>
            </a:r>
            <a:r>
              <a:rPr lang="en-US" dirty="0"/>
              <a:t>. These two halves (the left and right hemisphere) are connected by the </a:t>
            </a:r>
            <a:r>
              <a:rPr lang="en-US" b="1" dirty="0"/>
              <a:t>corpus callosum</a:t>
            </a:r>
            <a:r>
              <a:rPr lang="en-US" dirty="0"/>
              <a:t>, a think band of fibers that facilitates communication between the hemispheres.</a:t>
            </a:r>
          </a:p>
          <a:p>
            <a:pPr>
              <a:buFont typeface="Arial" panose="020B0604020202020204" pitchFamily="34" charset="0"/>
              <a:buChar char="•"/>
            </a:pPr>
            <a:r>
              <a:rPr lang="en-US" b="1" dirty="0"/>
              <a:t>Lateralization</a:t>
            </a:r>
            <a:r>
              <a:rPr lang="en-US" dirty="0"/>
              <a:t>: the specialization in function in each hemisphere. Each hemisphere controls the opposite side of the body (the left side of the brain controls the right half of the body, and vice versa). Hence, a stroke on the left side of the brain results in difficulty using the right side of the body. </a:t>
            </a:r>
          </a:p>
        </p:txBody>
      </p:sp>
      <p:pic>
        <p:nvPicPr>
          <p:cNvPr id="6146" name="Picture 2" descr="An illustration of the brain’s exterior surface shows the ridges and depressions, and the deep fissure that runs through the center.">
            <a:extLst>
              <a:ext uri="{FF2B5EF4-FFF2-40B4-BE49-F238E27FC236}">
                <a16:creationId xmlns:a16="http://schemas.microsoft.com/office/drawing/2014/main" id="{5A9B1794-4CFF-42CF-8825-D5224EAD7F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11886" y="3724566"/>
            <a:ext cx="3410831" cy="232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065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65CC1-AA71-41FD-9AD1-77CF293E12E2}"/>
              </a:ext>
            </a:extLst>
          </p:cNvPr>
          <p:cNvSpPr>
            <a:spLocks noGrp="1"/>
          </p:cNvSpPr>
          <p:nvPr>
            <p:ph type="title"/>
          </p:nvPr>
        </p:nvSpPr>
        <p:spPr>
          <a:xfrm>
            <a:off x="381000" y="3344090"/>
            <a:ext cx="4269017" cy="1842805"/>
          </a:xfrm>
        </p:spPr>
        <p:txBody>
          <a:bodyPr vert="horz" lIns="91440" tIns="45720" rIns="91440" bIns="45720" rtlCol="0" anchor="b">
            <a:noAutofit/>
          </a:bodyPr>
          <a:lstStyle/>
          <a:p>
            <a:r>
              <a:rPr lang="en-US" dirty="0">
                <a:solidFill>
                  <a:schemeClr val="tx1">
                    <a:lumMod val="85000"/>
                    <a:lumOff val="15000"/>
                  </a:schemeClr>
                </a:solidFill>
              </a:rPr>
              <a:t>Major Divisions of the Brain: The Forebrain, Midbrain, and Hindbrain</a:t>
            </a:r>
          </a:p>
        </p:txBody>
      </p:sp>
      <p:pic>
        <p:nvPicPr>
          <p:cNvPr id="7170" name="Picture 2" descr="An illustration shows the position and size of the forebrain (the largest portion), midbrain (a small central portion), and hindbrain (a portion in the lower back part of the brain).">
            <a:extLst>
              <a:ext uri="{FF2B5EF4-FFF2-40B4-BE49-F238E27FC236}">
                <a16:creationId xmlns:a16="http://schemas.microsoft.com/office/drawing/2014/main" id="{4045B3B8-8FBB-4890-92E5-A925E27E911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886994" y="1485054"/>
            <a:ext cx="5024846" cy="366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68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5C46-1F2F-5CEA-4CB6-538535A31BB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4CE1CD3-E048-50C3-5CA6-7614DA1A5B90}"/>
              </a:ext>
            </a:extLst>
          </p:cNvPr>
          <p:cNvSpPr>
            <a:spLocks noGrp="1"/>
          </p:cNvSpPr>
          <p:nvPr>
            <p:ph idx="1"/>
          </p:nvPr>
        </p:nvSpPr>
        <p:spPr>
          <a:xfrm>
            <a:off x="3947886" y="2525486"/>
            <a:ext cx="4275364" cy="2965909"/>
          </a:xfrm>
        </p:spPr>
        <p:txBody>
          <a:bodyPr/>
          <a:lstStyle/>
          <a:p>
            <a:r>
              <a:rPr lang="en-US" dirty="0"/>
              <a:t>Human Genetics</a:t>
            </a:r>
          </a:p>
          <a:p>
            <a:r>
              <a:rPr lang="en-US" dirty="0"/>
              <a:t>Cells of the Nervous System</a:t>
            </a:r>
          </a:p>
          <a:p>
            <a:r>
              <a:rPr lang="en-US" dirty="0"/>
              <a:t>Parts of the Nervous System</a:t>
            </a:r>
          </a:p>
          <a:p>
            <a:r>
              <a:rPr lang="en-US" dirty="0"/>
              <a:t>Class Activity</a:t>
            </a:r>
          </a:p>
        </p:txBody>
      </p:sp>
    </p:spTree>
    <p:extLst>
      <p:ext uri="{BB962C8B-B14F-4D97-AF65-F5344CB8AC3E}">
        <p14:creationId xmlns:p14="http://schemas.microsoft.com/office/powerpoint/2010/main" val="333602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08BE-D436-4BA6-A7B9-EACD42893823}"/>
              </a:ext>
            </a:extLst>
          </p:cNvPr>
          <p:cNvSpPr>
            <a:spLocks noGrp="1"/>
          </p:cNvSpPr>
          <p:nvPr>
            <p:ph type="title"/>
          </p:nvPr>
        </p:nvSpPr>
        <p:spPr/>
        <p:txBody>
          <a:bodyPr/>
          <a:lstStyle/>
          <a:p>
            <a:r>
              <a:rPr lang="en-US" dirty="0"/>
              <a:t>The Forebrain</a:t>
            </a:r>
          </a:p>
        </p:txBody>
      </p:sp>
      <p:sp>
        <p:nvSpPr>
          <p:cNvPr id="3" name="Content Placeholder 2">
            <a:extLst>
              <a:ext uri="{FF2B5EF4-FFF2-40B4-BE49-F238E27FC236}">
                <a16:creationId xmlns:a16="http://schemas.microsoft.com/office/drawing/2014/main" id="{C8058DD1-C4EB-4AF8-96E8-601014B34330}"/>
              </a:ext>
            </a:extLst>
          </p:cNvPr>
          <p:cNvSpPr>
            <a:spLocks noGrp="1"/>
          </p:cNvSpPr>
          <p:nvPr>
            <p:ph type="body" sz="quarter" idx="10"/>
          </p:nvPr>
        </p:nvSpPr>
        <p:spPr>
          <a:xfrm>
            <a:off x="641350" y="1917700"/>
            <a:ext cx="10907016" cy="3815280"/>
          </a:xfrm>
        </p:spPr>
        <p:txBody>
          <a:bodyPr>
            <a:normAutofit fontScale="92500" lnSpcReduction="20000"/>
          </a:bodyPr>
          <a:lstStyle/>
          <a:p>
            <a:pPr>
              <a:lnSpc>
                <a:spcPct val="120000"/>
              </a:lnSpc>
              <a:buFont typeface="Arial" panose="020B0604020202020204" pitchFamily="34" charset="0"/>
              <a:buChar char="•"/>
            </a:pPr>
            <a:r>
              <a:rPr lang="en-US" sz="2000" dirty="0"/>
              <a:t>Includes the cerebral cortex, thalamus, hypothalamus, pituitary gland, and the limbic system.</a:t>
            </a:r>
          </a:p>
          <a:p>
            <a:pPr>
              <a:lnSpc>
                <a:spcPct val="120000"/>
              </a:lnSpc>
              <a:buFont typeface="Arial" panose="020B0604020202020204" pitchFamily="34" charset="0"/>
              <a:buChar char="•"/>
            </a:pPr>
            <a:r>
              <a:rPr lang="en-US" sz="2000" b="1" dirty="0"/>
              <a:t>Cerebral cortex</a:t>
            </a:r>
            <a:r>
              <a:rPr lang="en-US" sz="2000" dirty="0"/>
              <a:t>: associated with higher processes such as thought, emotion, language, and memory. Each cerebral hemisphere can be broken into 4 lobes, each having different functions.</a:t>
            </a:r>
          </a:p>
          <a:p>
            <a:pPr>
              <a:lnSpc>
                <a:spcPct val="120000"/>
              </a:lnSpc>
              <a:buFont typeface="Arial" panose="020B0604020202020204" pitchFamily="34" charset="0"/>
              <a:buChar char="•"/>
            </a:pPr>
            <a:r>
              <a:rPr lang="en-US" sz="2000" b="1" dirty="0"/>
              <a:t>Thalamus</a:t>
            </a:r>
            <a:r>
              <a:rPr lang="en-US" sz="2000" dirty="0"/>
              <a:t>: acts as a relay for all the senses except smell</a:t>
            </a:r>
          </a:p>
          <a:p>
            <a:pPr>
              <a:lnSpc>
                <a:spcPct val="120000"/>
              </a:lnSpc>
              <a:buFont typeface="Arial" panose="020B0604020202020204" pitchFamily="34" charset="0"/>
              <a:buChar char="•"/>
            </a:pPr>
            <a:r>
              <a:rPr lang="en-US" sz="2000" b="1" dirty="0"/>
              <a:t>Pituitary Gland</a:t>
            </a:r>
            <a:r>
              <a:rPr lang="en-US" sz="2000" dirty="0"/>
              <a:t>: regulates hormones (important for growth, reproduction, blood pressure, etc.)</a:t>
            </a:r>
          </a:p>
          <a:p>
            <a:pPr>
              <a:lnSpc>
                <a:spcPct val="120000"/>
              </a:lnSpc>
              <a:buFont typeface="Arial" panose="020B0604020202020204" pitchFamily="34" charset="0"/>
              <a:buChar char="•"/>
            </a:pPr>
            <a:r>
              <a:rPr lang="en-US" sz="2000" b="1" dirty="0"/>
              <a:t>Limbic System</a:t>
            </a:r>
            <a:r>
              <a:rPr lang="en-US" sz="2000" dirty="0"/>
              <a:t>: processes emotion and memory, and the sense of smell (this is combination is why smells can trigger memories in a way the other senses cannot). Includes the hippocampus, amygdala, and hypothalamus.</a:t>
            </a:r>
          </a:p>
        </p:txBody>
      </p:sp>
    </p:spTree>
    <p:extLst>
      <p:ext uri="{BB962C8B-B14F-4D97-AF65-F5344CB8AC3E}">
        <p14:creationId xmlns:p14="http://schemas.microsoft.com/office/powerpoint/2010/main" val="393241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F05-36EE-4600-8296-E6649867BE91}"/>
              </a:ext>
            </a:extLst>
          </p:cNvPr>
          <p:cNvSpPr>
            <a:spLocks noGrp="1"/>
          </p:cNvSpPr>
          <p:nvPr>
            <p:ph type="title"/>
          </p:nvPr>
        </p:nvSpPr>
        <p:spPr/>
        <p:txBody>
          <a:bodyPr anchor="ctr">
            <a:normAutofit/>
          </a:bodyPr>
          <a:lstStyle/>
          <a:p>
            <a:pPr algn="r"/>
            <a:r>
              <a:rPr lang="en-US" dirty="0"/>
              <a:t>The Midbrain</a:t>
            </a:r>
            <a:endParaRPr lang="en-US"/>
          </a:p>
        </p:txBody>
      </p:sp>
      <p:sp>
        <p:nvSpPr>
          <p:cNvPr id="3" name="Content Placeholder 2">
            <a:extLst>
              <a:ext uri="{FF2B5EF4-FFF2-40B4-BE49-F238E27FC236}">
                <a16:creationId xmlns:a16="http://schemas.microsoft.com/office/drawing/2014/main" id="{BD6FE2E5-BFD5-4187-A386-2DAC86EDC60A}"/>
              </a:ext>
            </a:extLst>
          </p:cNvPr>
          <p:cNvSpPr>
            <a:spLocks noGrp="1"/>
          </p:cNvSpPr>
          <p:nvPr>
            <p:ph idx="1"/>
          </p:nvPr>
        </p:nvSpPr>
        <p:spPr/>
        <p:txBody>
          <a:bodyPr anchor="ctr">
            <a:normAutofit fontScale="70000" lnSpcReduction="20000"/>
          </a:bodyPr>
          <a:lstStyle/>
          <a:p>
            <a:pPr>
              <a:lnSpc>
                <a:spcPct val="120000"/>
              </a:lnSpc>
              <a:buFont typeface="Arial" panose="020B0604020202020204" pitchFamily="34" charset="0"/>
              <a:buChar char="•"/>
            </a:pPr>
            <a:r>
              <a:rPr lang="en-US" dirty="0"/>
              <a:t>The midbrain contains the majority of the </a:t>
            </a:r>
            <a:r>
              <a:rPr lang="en-US" b="1" dirty="0"/>
              <a:t>reticular formation</a:t>
            </a:r>
            <a:r>
              <a:rPr lang="en-US" dirty="0"/>
              <a:t> (it extends into both the forebrain and hindbrain), which regulates the sleep/wake cycle, arousal, alertness, and motor activity.</a:t>
            </a:r>
          </a:p>
          <a:p>
            <a:pPr>
              <a:lnSpc>
                <a:spcPct val="120000"/>
              </a:lnSpc>
              <a:buFont typeface="Arial" panose="020B0604020202020204" pitchFamily="34" charset="0"/>
              <a:buChar char="•"/>
            </a:pPr>
            <a:r>
              <a:rPr lang="en-US" dirty="0"/>
              <a:t>The midbrain also contains the </a:t>
            </a:r>
            <a:r>
              <a:rPr lang="en-US" b="1" dirty="0"/>
              <a:t>substantia nigra</a:t>
            </a:r>
            <a:r>
              <a:rPr lang="en-US" dirty="0"/>
              <a:t> and the </a:t>
            </a:r>
            <a:r>
              <a:rPr lang="en-US" b="1" dirty="0"/>
              <a:t>ventral tegmental area (VTA)</a:t>
            </a:r>
            <a:r>
              <a:rPr lang="en-US" dirty="0"/>
              <a:t>, regions associated with dopamine production, movement, mood, reward, and addiction. The degeneration of theses regions are involved in Parkinson’s disease.</a:t>
            </a:r>
          </a:p>
        </p:txBody>
      </p:sp>
    </p:spTree>
    <p:extLst>
      <p:ext uri="{BB962C8B-B14F-4D97-AF65-F5344CB8AC3E}">
        <p14:creationId xmlns:p14="http://schemas.microsoft.com/office/powerpoint/2010/main" val="3301228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EC9E-9474-49C4-97B6-541505D2CF63}"/>
              </a:ext>
            </a:extLst>
          </p:cNvPr>
          <p:cNvSpPr>
            <a:spLocks noGrp="1"/>
          </p:cNvSpPr>
          <p:nvPr>
            <p:ph type="title"/>
          </p:nvPr>
        </p:nvSpPr>
        <p:spPr/>
        <p:txBody>
          <a:bodyPr/>
          <a:lstStyle/>
          <a:p>
            <a:r>
              <a:rPr lang="en-US" dirty="0"/>
              <a:t>The Hindbrain</a:t>
            </a:r>
          </a:p>
        </p:txBody>
      </p:sp>
      <p:graphicFrame>
        <p:nvGraphicFramePr>
          <p:cNvPr id="5" name="Content Placeholder 2">
            <a:extLst>
              <a:ext uri="{FF2B5EF4-FFF2-40B4-BE49-F238E27FC236}">
                <a16:creationId xmlns:a16="http://schemas.microsoft.com/office/drawing/2014/main" id="{3EB1BECD-6DAD-4202-80E2-AB585BFBB66C}"/>
              </a:ext>
            </a:extLst>
          </p:cNvPr>
          <p:cNvGraphicFramePr>
            <a:graphicFrameLocks noGrp="1"/>
          </p:cNvGraphicFramePr>
          <p:nvPr>
            <p:ph idx="1"/>
          </p:nvPr>
        </p:nvGraphicFramePr>
        <p:xfrm>
          <a:off x="4933950" y="1201738"/>
          <a:ext cx="6877050" cy="4268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9509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E15EBF-DDD6-8AA8-5673-1E1896786641}"/>
              </a:ext>
            </a:extLst>
          </p:cNvPr>
          <p:cNvSpPr txBox="1"/>
          <p:nvPr/>
        </p:nvSpPr>
        <p:spPr>
          <a:xfrm>
            <a:off x="977461" y="2081048"/>
            <a:ext cx="9406759" cy="4339650"/>
          </a:xfrm>
          <a:prstGeom prst="rect">
            <a:avLst/>
          </a:prstGeom>
          <a:noFill/>
        </p:spPr>
        <p:txBody>
          <a:bodyPr wrap="square" rtlCol="0">
            <a:spAutoFit/>
          </a:bodyPr>
          <a:lstStyle/>
          <a:p>
            <a:r>
              <a:rPr lang="en-US" sz="13800" b="1" spc="50" dirty="0">
                <a:ln w="9525" cmpd="sng">
                  <a:solidFill>
                    <a:schemeClr val="accent1"/>
                  </a:solidFill>
                  <a:prstDash val="solid"/>
                </a:ln>
                <a:solidFill>
                  <a:srgbClr val="70AD47">
                    <a:tint val="1000"/>
                  </a:srgbClr>
                </a:solidFill>
                <a:effectLst>
                  <a:glow rad="38100">
                    <a:schemeClr val="accent1">
                      <a:alpha val="40000"/>
                    </a:schemeClr>
                  </a:glow>
                </a:effectLst>
              </a:rPr>
              <a:t>Labeling the Brain</a:t>
            </a:r>
          </a:p>
        </p:txBody>
      </p:sp>
    </p:spTree>
    <p:extLst>
      <p:ext uri="{BB962C8B-B14F-4D97-AF65-F5344CB8AC3E}">
        <p14:creationId xmlns:p14="http://schemas.microsoft.com/office/powerpoint/2010/main" val="3744899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4D04-05C9-CEA3-D387-A1CED5FAC7DE}"/>
              </a:ext>
            </a:extLst>
          </p:cNvPr>
          <p:cNvSpPr>
            <a:spLocks noGrp="1"/>
          </p:cNvSpPr>
          <p:nvPr>
            <p:ph type="title"/>
          </p:nvPr>
        </p:nvSpPr>
        <p:spPr/>
        <p:txBody>
          <a:bodyPr/>
          <a:lstStyle/>
          <a:p>
            <a:r>
              <a:rPr lang="en-US" dirty="0"/>
              <a:t>The Brain</a:t>
            </a:r>
          </a:p>
        </p:txBody>
      </p:sp>
      <p:pic>
        <p:nvPicPr>
          <p:cNvPr id="6146" name="Picture 2" descr="Contains a diagram of the brain, with an arrow pointing to the corpus callosum">
            <a:extLst>
              <a:ext uri="{FF2B5EF4-FFF2-40B4-BE49-F238E27FC236}">
                <a16:creationId xmlns:a16="http://schemas.microsoft.com/office/drawing/2014/main" id="{3A17B1EA-3872-948C-BEF5-A71D7E57BC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2316" y="1825625"/>
            <a:ext cx="5952343"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84BE2D-2995-86A3-3792-F2D422FA6F0D}"/>
              </a:ext>
            </a:extLst>
          </p:cNvPr>
          <p:cNvSpPr/>
          <p:nvPr/>
        </p:nvSpPr>
        <p:spPr>
          <a:xfrm>
            <a:off x="3321811" y="1587443"/>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6" name="Rectangle 5">
            <a:extLst>
              <a:ext uri="{FF2B5EF4-FFF2-40B4-BE49-F238E27FC236}">
                <a16:creationId xmlns:a16="http://schemas.microsoft.com/office/drawing/2014/main" id="{EE92B6CC-D551-EAE1-48AD-C32EC5373FD8}"/>
              </a:ext>
            </a:extLst>
          </p:cNvPr>
          <p:cNvSpPr/>
          <p:nvPr/>
        </p:nvSpPr>
        <p:spPr>
          <a:xfrm>
            <a:off x="7793662" y="3690880"/>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7" name="Rectangle 6">
            <a:extLst>
              <a:ext uri="{FF2B5EF4-FFF2-40B4-BE49-F238E27FC236}">
                <a16:creationId xmlns:a16="http://schemas.microsoft.com/office/drawing/2014/main" id="{948622E6-69FC-415C-C3A0-3ACAF5DC9FBF}"/>
              </a:ext>
            </a:extLst>
          </p:cNvPr>
          <p:cNvSpPr/>
          <p:nvPr/>
        </p:nvSpPr>
        <p:spPr>
          <a:xfrm>
            <a:off x="7096976" y="5380025"/>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8" name="Rectangle 7">
            <a:extLst>
              <a:ext uri="{FF2B5EF4-FFF2-40B4-BE49-F238E27FC236}">
                <a16:creationId xmlns:a16="http://schemas.microsoft.com/office/drawing/2014/main" id="{759F6061-340D-70D5-78AB-A76C70EBADCA}"/>
              </a:ext>
            </a:extLst>
          </p:cNvPr>
          <p:cNvSpPr/>
          <p:nvPr/>
        </p:nvSpPr>
        <p:spPr>
          <a:xfrm>
            <a:off x="4292816" y="5339576"/>
            <a:ext cx="84473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9" name="Rectangle 8">
            <a:extLst>
              <a:ext uri="{FF2B5EF4-FFF2-40B4-BE49-F238E27FC236}">
                <a16:creationId xmlns:a16="http://schemas.microsoft.com/office/drawing/2014/main" id="{8BAA30E6-1711-B374-3D45-9CF452509E57}"/>
              </a:ext>
            </a:extLst>
          </p:cNvPr>
          <p:cNvSpPr/>
          <p:nvPr/>
        </p:nvSpPr>
        <p:spPr>
          <a:xfrm>
            <a:off x="4476206" y="4966458"/>
            <a:ext cx="66134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0" name="Rectangle 9">
            <a:extLst>
              <a:ext uri="{FF2B5EF4-FFF2-40B4-BE49-F238E27FC236}">
                <a16:creationId xmlns:a16="http://schemas.microsoft.com/office/drawing/2014/main" id="{5F08AB5C-BA38-9B88-37B6-1EAD2ABFB7E0}"/>
              </a:ext>
            </a:extLst>
          </p:cNvPr>
          <p:cNvSpPr/>
          <p:nvPr/>
        </p:nvSpPr>
        <p:spPr>
          <a:xfrm>
            <a:off x="3082835" y="4876237"/>
            <a:ext cx="139337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1" name="Rectangle 10">
            <a:extLst>
              <a:ext uri="{FF2B5EF4-FFF2-40B4-BE49-F238E27FC236}">
                <a16:creationId xmlns:a16="http://schemas.microsoft.com/office/drawing/2014/main" id="{032F97FF-413B-9969-FB66-7590C4DFE20C}"/>
              </a:ext>
            </a:extLst>
          </p:cNvPr>
          <p:cNvSpPr/>
          <p:nvPr/>
        </p:nvSpPr>
        <p:spPr>
          <a:xfrm>
            <a:off x="2279950" y="4449646"/>
            <a:ext cx="1743410"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2" name="TextBox 11">
            <a:extLst>
              <a:ext uri="{FF2B5EF4-FFF2-40B4-BE49-F238E27FC236}">
                <a16:creationId xmlns:a16="http://schemas.microsoft.com/office/drawing/2014/main" id="{96673DC8-07B7-1B38-4B55-0579068B9184}"/>
              </a:ext>
            </a:extLst>
          </p:cNvPr>
          <p:cNvSpPr txBox="1"/>
          <p:nvPr/>
        </p:nvSpPr>
        <p:spPr>
          <a:xfrm>
            <a:off x="8712924" y="905691"/>
            <a:ext cx="27902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Dante"/>
                <a:ea typeface="+mn-ea"/>
                <a:cs typeface="+mn-cs"/>
              </a:rPr>
              <a:t>Function</a:t>
            </a:r>
            <a:r>
              <a:rPr kumimoji="0" lang="en-US" sz="1800" b="0" i="0" u="none" strike="noStrike" kern="1200" cap="none" spc="0" normalizeH="0" baseline="0" noProof="0" dirty="0">
                <a:ln>
                  <a:noFill/>
                </a:ln>
                <a:solidFill>
                  <a:srgbClr val="000000"/>
                </a:solidFill>
                <a:effectLst/>
                <a:uLnTx/>
                <a:uFillTx/>
                <a:latin typeface="Dante"/>
                <a:ea typeface="+mn-ea"/>
                <a:cs typeface="+mn-cs"/>
              </a:rPr>
              <a:t>: Facilitates communication between left and right hemispheres</a:t>
            </a:r>
          </a:p>
        </p:txBody>
      </p:sp>
    </p:spTree>
    <p:extLst>
      <p:ext uri="{BB962C8B-B14F-4D97-AF65-F5344CB8AC3E}">
        <p14:creationId xmlns:p14="http://schemas.microsoft.com/office/powerpoint/2010/main" val="3876973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E196E4E-8C5C-4631-BA13-0BE74F769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74BDC1-7394-44AD-7A3F-F16934CD1530}"/>
              </a:ext>
            </a:extLst>
          </p:cNvPr>
          <p:cNvSpPr>
            <a:spLocks noGrp="1"/>
          </p:cNvSpPr>
          <p:nvPr>
            <p:ph type="title"/>
          </p:nvPr>
        </p:nvSpPr>
        <p:spPr/>
        <p:txBody>
          <a:bodyPr/>
          <a:lstStyle/>
          <a:p>
            <a:r>
              <a:rPr lang="en-US" dirty="0"/>
              <a:t>The Brain</a:t>
            </a:r>
          </a:p>
        </p:txBody>
      </p:sp>
      <p:pic>
        <p:nvPicPr>
          <p:cNvPr id="6146" name="Picture 2" descr="Contains a diagram of the brain, with an arrow pointing to the thalamus">
            <a:extLst>
              <a:ext uri="{FF2B5EF4-FFF2-40B4-BE49-F238E27FC236}">
                <a16:creationId xmlns:a16="http://schemas.microsoft.com/office/drawing/2014/main" id="{3D698616-7A58-B0D2-3ECA-06D8DCB0113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2316" y="1825625"/>
            <a:ext cx="5952343"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56ED1CC-E858-CEE4-3248-F3B23788E90E}"/>
              </a:ext>
            </a:extLst>
          </p:cNvPr>
          <p:cNvSpPr/>
          <p:nvPr/>
        </p:nvSpPr>
        <p:spPr>
          <a:xfrm>
            <a:off x="3321811" y="1587443"/>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6" name="Rectangle 5">
            <a:extLst>
              <a:ext uri="{FF2B5EF4-FFF2-40B4-BE49-F238E27FC236}">
                <a16:creationId xmlns:a16="http://schemas.microsoft.com/office/drawing/2014/main" id="{9B48AB10-4436-FA68-552F-3A2B5A46CD9A}"/>
              </a:ext>
            </a:extLst>
          </p:cNvPr>
          <p:cNvSpPr/>
          <p:nvPr/>
        </p:nvSpPr>
        <p:spPr>
          <a:xfrm>
            <a:off x="7319553" y="2355622"/>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7" name="Rectangle 6">
            <a:extLst>
              <a:ext uri="{FF2B5EF4-FFF2-40B4-BE49-F238E27FC236}">
                <a16:creationId xmlns:a16="http://schemas.microsoft.com/office/drawing/2014/main" id="{FFB51037-E683-2BD9-A390-02F29D5EC911}"/>
              </a:ext>
            </a:extLst>
          </p:cNvPr>
          <p:cNvSpPr/>
          <p:nvPr/>
        </p:nvSpPr>
        <p:spPr>
          <a:xfrm>
            <a:off x="7096976" y="5380025"/>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8" name="Rectangle 7">
            <a:extLst>
              <a:ext uri="{FF2B5EF4-FFF2-40B4-BE49-F238E27FC236}">
                <a16:creationId xmlns:a16="http://schemas.microsoft.com/office/drawing/2014/main" id="{1AA49B9A-AAE0-572F-E29A-5AF668FFC085}"/>
              </a:ext>
            </a:extLst>
          </p:cNvPr>
          <p:cNvSpPr/>
          <p:nvPr/>
        </p:nvSpPr>
        <p:spPr>
          <a:xfrm>
            <a:off x="4292816" y="5339576"/>
            <a:ext cx="84473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9" name="Rectangle 8">
            <a:extLst>
              <a:ext uri="{FF2B5EF4-FFF2-40B4-BE49-F238E27FC236}">
                <a16:creationId xmlns:a16="http://schemas.microsoft.com/office/drawing/2014/main" id="{A17A3550-62F5-589F-8D7A-D6A6751490DC}"/>
              </a:ext>
            </a:extLst>
          </p:cNvPr>
          <p:cNvSpPr/>
          <p:nvPr/>
        </p:nvSpPr>
        <p:spPr>
          <a:xfrm>
            <a:off x="4476206" y="4966458"/>
            <a:ext cx="66134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0" name="Rectangle 9">
            <a:extLst>
              <a:ext uri="{FF2B5EF4-FFF2-40B4-BE49-F238E27FC236}">
                <a16:creationId xmlns:a16="http://schemas.microsoft.com/office/drawing/2014/main" id="{D999951C-6777-3DE7-8933-B8BB37CD1858}"/>
              </a:ext>
            </a:extLst>
          </p:cNvPr>
          <p:cNvSpPr/>
          <p:nvPr/>
        </p:nvSpPr>
        <p:spPr>
          <a:xfrm>
            <a:off x="3082835" y="4876237"/>
            <a:ext cx="139337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1" name="Rectangle 10">
            <a:extLst>
              <a:ext uri="{FF2B5EF4-FFF2-40B4-BE49-F238E27FC236}">
                <a16:creationId xmlns:a16="http://schemas.microsoft.com/office/drawing/2014/main" id="{419C2900-4872-70A5-48E2-3DC4A60871D6}"/>
              </a:ext>
            </a:extLst>
          </p:cNvPr>
          <p:cNvSpPr/>
          <p:nvPr/>
        </p:nvSpPr>
        <p:spPr>
          <a:xfrm>
            <a:off x="2279950" y="4449646"/>
            <a:ext cx="1743410"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2" name="TextBox 11">
            <a:extLst>
              <a:ext uri="{FF2B5EF4-FFF2-40B4-BE49-F238E27FC236}">
                <a16:creationId xmlns:a16="http://schemas.microsoft.com/office/drawing/2014/main" id="{5BC5B6FB-6F2B-1850-D310-10096D7E3A5A}"/>
              </a:ext>
            </a:extLst>
          </p:cNvPr>
          <p:cNvSpPr txBox="1"/>
          <p:nvPr/>
        </p:nvSpPr>
        <p:spPr>
          <a:xfrm>
            <a:off x="8712924" y="905691"/>
            <a:ext cx="27902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Dante"/>
                <a:ea typeface="+mn-ea"/>
                <a:cs typeface="+mn-cs"/>
              </a:rPr>
              <a:t>Function</a:t>
            </a:r>
            <a:r>
              <a:rPr kumimoji="0" lang="en-US" sz="1800" b="0" i="0" u="none" strike="noStrike" kern="1200" cap="none" spc="0" normalizeH="0" baseline="0" noProof="0" dirty="0">
                <a:ln>
                  <a:noFill/>
                </a:ln>
                <a:solidFill>
                  <a:srgbClr val="000000"/>
                </a:solidFill>
                <a:effectLst/>
                <a:uLnTx/>
                <a:uFillTx/>
                <a:latin typeface="Dante"/>
                <a:ea typeface="+mn-ea"/>
                <a:cs typeface="+mn-cs"/>
              </a:rPr>
              <a:t>: Recognition of stimuli; relay impulses</a:t>
            </a:r>
          </a:p>
        </p:txBody>
      </p:sp>
      <p:sp>
        <p:nvSpPr>
          <p:cNvPr id="3" name="Rectangle 2">
            <a:extLst>
              <a:ext uri="{FF2B5EF4-FFF2-40B4-BE49-F238E27FC236}">
                <a16:creationId xmlns:a16="http://schemas.microsoft.com/office/drawing/2014/main" id="{92311570-B954-B9A2-11A8-66D2304CB83E}"/>
              </a:ext>
            </a:extLst>
          </p:cNvPr>
          <p:cNvSpPr/>
          <p:nvPr/>
        </p:nvSpPr>
        <p:spPr>
          <a:xfrm>
            <a:off x="7123103" y="2210278"/>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Tree>
    <p:extLst>
      <p:ext uri="{BB962C8B-B14F-4D97-AF65-F5344CB8AC3E}">
        <p14:creationId xmlns:p14="http://schemas.microsoft.com/office/powerpoint/2010/main" val="2727581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1EE87F6-D1ED-FBA3-D8BC-CE83D400B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0C9ECB-7573-2C20-42F6-519F89172938}"/>
              </a:ext>
            </a:extLst>
          </p:cNvPr>
          <p:cNvSpPr>
            <a:spLocks noGrp="1"/>
          </p:cNvSpPr>
          <p:nvPr>
            <p:ph type="title"/>
          </p:nvPr>
        </p:nvSpPr>
        <p:spPr/>
        <p:txBody>
          <a:bodyPr/>
          <a:lstStyle/>
          <a:p>
            <a:r>
              <a:rPr lang="en-US" dirty="0"/>
              <a:t>The Brain</a:t>
            </a:r>
          </a:p>
        </p:txBody>
      </p:sp>
      <p:pic>
        <p:nvPicPr>
          <p:cNvPr id="6146" name="Picture 2" descr="Contains a diagram of the brain, with an arrow pointing to the cerebellum">
            <a:extLst>
              <a:ext uri="{FF2B5EF4-FFF2-40B4-BE49-F238E27FC236}">
                <a16:creationId xmlns:a16="http://schemas.microsoft.com/office/drawing/2014/main" id="{3898358F-D0B2-9785-1EA8-6E7F5211C09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2316" y="1825625"/>
            <a:ext cx="5952343"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8918DFD-DBE0-2FF7-7B36-D29A1C770709}"/>
              </a:ext>
            </a:extLst>
          </p:cNvPr>
          <p:cNvSpPr/>
          <p:nvPr/>
        </p:nvSpPr>
        <p:spPr>
          <a:xfrm>
            <a:off x="3321811" y="1587443"/>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6" name="Rectangle 5">
            <a:extLst>
              <a:ext uri="{FF2B5EF4-FFF2-40B4-BE49-F238E27FC236}">
                <a16:creationId xmlns:a16="http://schemas.microsoft.com/office/drawing/2014/main" id="{3E33C66A-008F-72D6-8B2D-5B0C22FB7F27}"/>
              </a:ext>
            </a:extLst>
          </p:cNvPr>
          <p:cNvSpPr/>
          <p:nvPr/>
        </p:nvSpPr>
        <p:spPr>
          <a:xfrm>
            <a:off x="7319553" y="2355622"/>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7" name="Rectangle 6">
            <a:extLst>
              <a:ext uri="{FF2B5EF4-FFF2-40B4-BE49-F238E27FC236}">
                <a16:creationId xmlns:a16="http://schemas.microsoft.com/office/drawing/2014/main" id="{D0156A0A-D7AC-183C-6F2D-B25EF8BB7922}"/>
              </a:ext>
            </a:extLst>
          </p:cNvPr>
          <p:cNvSpPr/>
          <p:nvPr/>
        </p:nvSpPr>
        <p:spPr>
          <a:xfrm rot="1315802">
            <a:off x="7761260" y="3766361"/>
            <a:ext cx="147559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8" name="Rectangle 7">
            <a:extLst>
              <a:ext uri="{FF2B5EF4-FFF2-40B4-BE49-F238E27FC236}">
                <a16:creationId xmlns:a16="http://schemas.microsoft.com/office/drawing/2014/main" id="{263C983B-FC23-2002-90EF-D3F503F8E752}"/>
              </a:ext>
            </a:extLst>
          </p:cNvPr>
          <p:cNvSpPr/>
          <p:nvPr/>
        </p:nvSpPr>
        <p:spPr>
          <a:xfrm>
            <a:off x="4292816" y="5339576"/>
            <a:ext cx="84473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9" name="Rectangle 8">
            <a:extLst>
              <a:ext uri="{FF2B5EF4-FFF2-40B4-BE49-F238E27FC236}">
                <a16:creationId xmlns:a16="http://schemas.microsoft.com/office/drawing/2014/main" id="{4E090C8B-9BA7-4E64-A2B5-3BB09516695E}"/>
              </a:ext>
            </a:extLst>
          </p:cNvPr>
          <p:cNvSpPr/>
          <p:nvPr/>
        </p:nvSpPr>
        <p:spPr>
          <a:xfrm>
            <a:off x="4476206" y="4966458"/>
            <a:ext cx="66134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0" name="Rectangle 9">
            <a:extLst>
              <a:ext uri="{FF2B5EF4-FFF2-40B4-BE49-F238E27FC236}">
                <a16:creationId xmlns:a16="http://schemas.microsoft.com/office/drawing/2014/main" id="{11F617FA-54BB-B019-4587-DD1CB7B8D038}"/>
              </a:ext>
            </a:extLst>
          </p:cNvPr>
          <p:cNvSpPr/>
          <p:nvPr/>
        </p:nvSpPr>
        <p:spPr>
          <a:xfrm>
            <a:off x="7054455" y="5349943"/>
            <a:ext cx="139337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1" name="Rectangle 10">
            <a:extLst>
              <a:ext uri="{FF2B5EF4-FFF2-40B4-BE49-F238E27FC236}">
                <a16:creationId xmlns:a16="http://schemas.microsoft.com/office/drawing/2014/main" id="{815D6587-0FAE-97A6-CA80-2DB6F9FC8449}"/>
              </a:ext>
            </a:extLst>
          </p:cNvPr>
          <p:cNvSpPr/>
          <p:nvPr/>
        </p:nvSpPr>
        <p:spPr>
          <a:xfrm>
            <a:off x="2279950" y="4449646"/>
            <a:ext cx="1743410"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2" name="TextBox 11">
            <a:extLst>
              <a:ext uri="{FF2B5EF4-FFF2-40B4-BE49-F238E27FC236}">
                <a16:creationId xmlns:a16="http://schemas.microsoft.com/office/drawing/2014/main" id="{8DB081CC-225A-96E2-C15F-B3266AF1FCA1}"/>
              </a:ext>
            </a:extLst>
          </p:cNvPr>
          <p:cNvSpPr txBox="1"/>
          <p:nvPr/>
        </p:nvSpPr>
        <p:spPr>
          <a:xfrm>
            <a:off x="8712924" y="905691"/>
            <a:ext cx="27902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Dante"/>
                <a:ea typeface="+mn-ea"/>
                <a:cs typeface="+mn-cs"/>
              </a:rPr>
              <a:t>Function</a:t>
            </a:r>
            <a:r>
              <a:rPr kumimoji="0" lang="en-US" sz="1800" b="0" i="0" u="none" strike="noStrike" kern="1200" cap="none" spc="0" normalizeH="0" baseline="0" noProof="0" dirty="0">
                <a:ln>
                  <a:noFill/>
                </a:ln>
                <a:solidFill>
                  <a:srgbClr val="000000"/>
                </a:solidFill>
                <a:effectLst/>
                <a:uLnTx/>
                <a:uFillTx/>
                <a:latin typeface="Dante"/>
                <a:ea typeface="+mn-ea"/>
                <a:cs typeface="+mn-cs"/>
              </a:rPr>
              <a:t>: Movement and balance</a:t>
            </a:r>
          </a:p>
        </p:txBody>
      </p:sp>
      <p:sp>
        <p:nvSpPr>
          <p:cNvPr id="3" name="Rectangle 2">
            <a:extLst>
              <a:ext uri="{FF2B5EF4-FFF2-40B4-BE49-F238E27FC236}">
                <a16:creationId xmlns:a16="http://schemas.microsoft.com/office/drawing/2014/main" id="{122E5ABF-4326-C61C-CE01-44CFC923242D}"/>
              </a:ext>
            </a:extLst>
          </p:cNvPr>
          <p:cNvSpPr/>
          <p:nvPr/>
        </p:nvSpPr>
        <p:spPr>
          <a:xfrm>
            <a:off x="7123103" y="2210278"/>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3" name="Rectangle 12">
            <a:extLst>
              <a:ext uri="{FF2B5EF4-FFF2-40B4-BE49-F238E27FC236}">
                <a16:creationId xmlns:a16="http://schemas.microsoft.com/office/drawing/2014/main" id="{6D3F2E7A-B452-E15E-851A-8E2F7BE7F95C}"/>
              </a:ext>
            </a:extLst>
          </p:cNvPr>
          <p:cNvSpPr/>
          <p:nvPr/>
        </p:nvSpPr>
        <p:spPr>
          <a:xfrm>
            <a:off x="2936629" y="4863055"/>
            <a:ext cx="1548286" cy="7061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cxnSp>
        <p:nvCxnSpPr>
          <p:cNvPr id="14" name="Straight Connector 13">
            <a:extLst>
              <a:ext uri="{FF2B5EF4-FFF2-40B4-BE49-F238E27FC236}">
                <a16:creationId xmlns:a16="http://schemas.microsoft.com/office/drawing/2014/main" id="{A49E8DE3-A35F-C09F-46E3-9957EBC64836}"/>
              </a:ext>
            </a:extLst>
          </p:cNvPr>
          <p:cNvCxnSpPr>
            <a:cxnSpLocks/>
          </p:cNvCxnSpPr>
          <p:nvPr/>
        </p:nvCxnSpPr>
        <p:spPr>
          <a:xfrm>
            <a:off x="7194465" y="5027345"/>
            <a:ext cx="625323" cy="156853"/>
          </a:xfrm>
          <a:prstGeom prst="line">
            <a:avLst/>
          </a:prstGeom>
          <a:ln w="190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0ADE820-1E4E-4D1C-513C-8DF31E9A6941}"/>
              </a:ext>
            </a:extLst>
          </p:cNvPr>
          <p:cNvSpPr txBox="1"/>
          <p:nvPr/>
        </p:nvSpPr>
        <p:spPr>
          <a:xfrm>
            <a:off x="7759648" y="5022615"/>
            <a:ext cx="122132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Cerebellum</a:t>
            </a:r>
          </a:p>
        </p:txBody>
      </p:sp>
    </p:spTree>
    <p:extLst>
      <p:ext uri="{BB962C8B-B14F-4D97-AF65-F5344CB8AC3E}">
        <p14:creationId xmlns:p14="http://schemas.microsoft.com/office/powerpoint/2010/main" val="3251374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8248846-62C7-5BBF-A529-4562086A66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E7552-6D51-DB5D-428D-9B78F115DF73}"/>
              </a:ext>
            </a:extLst>
          </p:cNvPr>
          <p:cNvSpPr>
            <a:spLocks noGrp="1"/>
          </p:cNvSpPr>
          <p:nvPr>
            <p:ph type="title"/>
          </p:nvPr>
        </p:nvSpPr>
        <p:spPr/>
        <p:txBody>
          <a:bodyPr/>
          <a:lstStyle/>
          <a:p>
            <a:r>
              <a:rPr lang="en-US" dirty="0"/>
              <a:t>The Brain</a:t>
            </a:r>
          </a:p>
        </p:txBody>
      </p:sp>
      <p:pic>
        <p:nvPicPr>
          <p:cNvPr id="6146" name="Picture 2" descr="Contains a diagram of the brain, with an arrow pointing to the hippcampus">
            <a:extLst>
              <a:ext uri="{FF2B5EF4-FFF2-40B4-BE49-F238E27FC236}">
                <a16:creationId xmlns:a16="http://schemas.microsoft.com/office/drawing/2014/main" id="{59645C9A-E682-1034-AF41-9423E1A339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2316" y="1825625"/>
            <a:ext cx="5952343"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E815AAB-B0F6-CC6C-BFB8-ADB061101B02}"/>
              </a:ext>
            </a:extLst>
          </p:cNvPr>
          <p:cNvSpPr/>
          <p:nvPr/>
        </p:nvSpPr>
        <p:spPr>
          <a:xfrm>
            <a:off x="3321811" y="1587443"/>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6" name="Rectangle 5">
            <a:extLst>
              <a:ext uri="{FF2B5EF4-FFF2-40B4-BE49-F238E27FC236}">
                <a16:creationId xmlns:a16="http://schemas.microsoft.com/office/drawing/2014/main" id="{94811EFF-628A-9CB2-AE58-ADF30A483D4C}"/>
              </a:ext>
            </a:extLst>
          </p:cNvPr>
          <p:cNvSpPr/>
          <p:nvPr/>
        </p:nvSpPr>
        <p:spPr>
          <a:xfrm>
            <a:off x="7319553" y="2355622"/>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7" name="Rectangle 6">
            <a:extLst>
              <a:ext uri="{FF2B5EF4-FFF2-40B4-BE49-F238E27FC236}">
                <a16:creationId xmlns:a16="http://schemas.microsoft.com/office/drawing/2014/main" id="{716C78C0-EF50-3681-0FAB-28588F51EA43}"/>
              </a:ext>
            </a:extLst>
          </p:cNvPr>
          <p:cNvSpPr/>
          <p:nvPr/>
        </p:nvSpPr>
        <p:spPr>
          <a:xfrm rot="1315802">
            <a:off x="7761260" y="3766361"/>
            <a:ext cx="147559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8" name="Rectangle 7">
            <a:extLst>
              <a:ext uri="{FF2B5EF4-FFF2-40B4-BE49-F238E27FC236}">
                <a16:creationId xmlns:a16="http://schemas.microsoft.com/office/drawing/2014/main" id="{31F5D890-B093-721C-F566-EF05CE671C89}"/>
              </a:ext>
            </a:extLst>
          </p:cNvPr>
          <p:cNvSpPr/>
          <p:nvPr/>
        </p:nvSpPr>
        <p:spPr>
          <a:xfrm>
            <a:off x="4292816" y="5339576"/>
            <a:ext cx="84473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9" name="Rectangle 8">
            <a:extLst>
              <a:ext uri="{FF2B5EF4-FFF2-40B4-BE49-F238E27FC236}">
                <a16:creationId xmlns:a16="http://schemas.microsoft.com/office/drawing/2014/main" id="{3B83C056-7B35-F219-63C1-0C8E94763930}"/>
              </a:ext>
            </a:extLst>
          </p:cNvPr>
          <p:cNvSpPr/>
          <p:nvPr/>
        </p:nvSpPr>
        <p:spPr>
          <a:xfrm>
            <a:off x="4476206" y="4966458"/>
            <a:ext cx="66134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0" name="Rectangle 9">
            <a:extLst>
              <a:ext uri="{FF2B5EF4-FFF2-40B4-BE49-F238E27FC236}">
                <a16:creationId xmlns:a16="http://schemas.microsoft.com/office/drawing/2014/main" id="{132CBBEE-A001-B31B-4A7B-B58307C519A6}"/>
              </a:ext>
            </a:extLst>
          </p:cNvPr>
          <p:cNvSpPr/>
          <p:nvPr/>
        </p:nvSpPr>
        <p:spPr>
          <a:xfrm>
            <a:off x="3082835" y="4876237"/>
            <a:ext cx="139337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1" name="Rectangle 10">
            <a:extLst>
              <a:ext uri="{FF2B5EF4-FFF2-40B4-BE49-F238E27FC236}">
                <a16:creationId xmlns:a16="http://schemas.microsoft.com/office/drawing/2014/main" id="{B7A0C065-2C8C-4DA4-0481-1F5FB5A66EAA}"/>
              </a:ext>
            </a:extLst>
          </p:cNvPr>
          <p:cNvSpPr/>
          <p:nvPr/>
        </p:nvSpPr>
        <p:spPr>
          <a:xfrm>
            <a:off x="2279950" y="4449646"/>
            <a:ext cx="1743410"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2" name="TextBox 11">
            <a:extLst>
              <a:ext uri="{FF2B5EF4-FFF2-40B4-BE49-F238E27FC236}">
                <a16:creationId xmlns:a16="http://schemas.microsoft.com/office/drawing/2014/main" id="{7FA84848-DE3F-59AA-00C2-09CBB36F35D5}"/>
              </a:ext>
            </a:extLst>
          </p:cNvPr>
          <p:cNvSpPr txBox="1"/>
          <p:nvPr/>
        </p:nvSpPr>
        <p:spPr>
          <a:xfrm>
            <a:off x="8712924" y="905691"/>
            <a:ext cx="27902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Dante"/>
                <a:ea typeface="+mn-ea"/>
                <a:cs typeface="+mn-cs"/>
              </a:rPr>
              <a:t>Function</a:t>
            </a:r>
            <a:r>
              <a:rPr kumimoji="0" lang="en-US" sz="1800" b="0" i="0" u="none" strike="noStrike" kern="1200" cap="none" spc="0" normalizeH="0" baseline="0" noProof="0" dirty="0">
                <a:ln>
                  <a:noFill/>
                </a:ln>
                <a:solidFill>
                  <a:srgbClr val="000000"/>
                </a:solidFill>
                <a:effectLst/>
                <a:uLnTx/>
                <a:uFillTx/>
                <a:latin typeface="Dante"/>
                <a:ea typeface="+mn-ea"/>
                <a:cs typeface="+mn-cs"/>
              </a:rPr>
              <a:t>: Converts short-term memory to long-term memory</a:t>
            </a:r>
          </a:p>
        </p:txBody>
      </p:sp>
      <p:sp>
        <p:nvSpPr>
          <p:cNvPr id="3" name="Rectangle 2">
            <a:extLst>
              <a:ext uri="{FF2B5EF4-FFF2-40B4-BE49-F238E27FC236}">
                <a16:creationId xmlns:a16="http://schemas.microsoft.com/office/drawing/2014/main" id="{54D7C515-F547-427F-CB3C-F07E4475D8B9}"/>
              </a:ext>
            </a:extLst>
          </p:cNvPr>
          <p:cNvSpPr/>
          <p:nvPr/>
        </p:nvSpPr>
        <p:spPr>
          <a:xfrm>
            <a:off x="7123103" y="2210278"/>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Tree>
    <p:extLst>
      <p:ext uri="{BB962C8B-B14F-4D97-AF65-F5344CB8AC3E}">
        <p14:creationId xmlns:p14="http://schemas.microsoft.com/office/powerpoint/2010/main" val="1362071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B8E0D47-65E0-29F7-225B-8884B36F5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53996-092D-07B8-CCF5-0952958A4D45}"/>
              </a:ext>
            </a:extLst>
          </p:cNvPr>
          <p:cNvSpPr>
            <a:spLocks noGrp="1"/>
          </p:cNvSpPr>
          <p:nvPr>
            <p:ph type="title"/>
          </p:nvPr>
        </p:nvSpPr>
        <p:spPr/>
        <p:txBody>
          <a:bodyPr/>
          <a:lstStyle/>
          <a:p>
            <a:r>
              <a:rPr lang="en-US" dirty="0"/>
              <a:t>The Brain</a:t>
            </a:r>
          </a:p>
        </p:txBody>
      </p:sp>
      <p:pic>
        <p:nvPicPr>
          <p:cNvPr id="6146" name="Picture 2" descr="Contains a diagram of the brain, with an arrow pointing to the medulla">
            <a:extLst>
              <a:ext uri="{FF2B5EF4-FFF2-40B4-BE49-F238E27FC236}">
                <a16:creationId xmlns:a16="http://schemas.microsoft.com/office/drawing/2014/main" id="{3479A8A0-9F80-A2F2-FE9F-8A27F5AD2CF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2316" y="1825625"/>
            <a:ext cx="5952343"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41D9A29-682C-1BBE-520B-AB32AF9A624F}"/>
              </a:ext>
            </a:extLst>
          </p:cNvPr>
          <p:cNvSpPr/>
          <p:nvPr/>
        </p:nvSpPr>
        <p:spPr>
          <a:xfrm>
            <a:off x="3321811" y="1587443"/>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6" name="Rectangle 5">
            <a:extLst>
              <a:ext uri="{FF2B5EF4-FFF2-40B4-BE49-F238E27FC236}">
                <a16:creationId xmlns:a16="http://schemas.microsoft.com/office/drawing/2014/main" id="{4F15B1A7-FE91-E51A-FA24-B47791AC8022}"/>
              </a:ext>
            </a:extLst>
          </p:cNvPr>
          <p:cNvSpPr/>
          <p:nvPr/>
        </p:nvSpPr>
        <p:spPr>
          <a:xfrm>
            <a:off x="7319553" y="2355622"/>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7" name="Rectangle 6">
            <a:extLst>
              <a:ext uri="{FF2B5EF4-FFF2-40B4-BE49-F238E27FC236}">
                <a16:creationId xmlns:a16="http://schemas.microsoft.com/office/drawing/2014/main" id="{F8B90B33-1A79-E3E6-92F5-CBD13569BABF}"/>
              </a:ext>
            </a:extLst>
          </p:cNvPr>
          <p:cNvSpPr/>
          <p:nvPr/>
        </p:nvSpPr>
        <p:spPr>
          <a:xfrm rot="1315802">
            <a:off x="7761260" y="3766361"/>
            <a:ext cx="147559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8" name="Rectangle 7">
            <a:extLst>
              <a:ext uri="{FF2B5EF4-FFF2-40B4-BE49-F238E27FC236}">
                <a16:creationId xmlns:a16="http://schemas.microsoft.com/office/drawing/2014/main" id="{EE4D62EC-E9CB-F69C-C35C-575C2FE87F09}"/>
              </a:ext>
            </a:extLst>
          </p:cNvPr>
          <p:cNvSpPr/>
          <p:nvPr/>
        </p:nvSpPr>
        <p:spPr>
          <a:xfrm>
            <a:off x="4292816" y="5339576"/>
            <a:ext cx="84473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9" name="Rectangle 8">
            <a:extLst>
              <a:ext uri="{FF2B5EF4-FFF2-40B4-BE49-F238E27FC236}">
                <a16:creationId xmlns:a16="http://schemas.microsoft.com/office/drawing/2014/main" id="{346986A8-8C4C-4901-2029-70164789C650}"/>
              </a:ext>
            </a:extLst>
          </p:cNvPr>
          <p:cNvSpPr/>
          <p:nvPr/>
        </p:nvSpPr>
        <p:spPr>
          <a:xfrm>
            <a:off x="4476206" y="4966458"/>
            <a:ext cx="66134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0" name="Rectangle 9">
            <a:extLst>
              <a:ext uri="{FF2B5EF4-FFF2-40B4-BE49-F238E27FC236}">
                <a16:creationId xmlns:a16="http://schemas.microsoft.com/office/drawing/2014/main" id="{D51756B0-F143-0F89-3074-6863FBE25F30}"/>
              </a:ext>
            </a:extLst>
          </p:cNvPr>
          <p:cNvSpPr/>
          <p:nvPr/>
        </p:nvSpPr>
        <p:spPr>
          <a:xfrm>
            <a:off x="7054455" y="5349943"/>
            <a:ext cx="139337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1" name="Rectangle 10">
            <a:extLst>
              <a:ext uri="{FF2B5EF4-FFF2-40B4-BE49-F238E27FC236}">
                <a16:creationId xmlns:a16="http://schemas.microsoft.com/office/drawing/2014/main" id="{6911C39B-AE0D-314F-C207-9D495FA9BEF6}"/>
              </a:ext>
            </a:extLst>
          </p:cNvPr>
          <p:cNvSpPr/>
          <p:nvPr/>
        </p:nvSpPr>
        <p:spPr>
          <a:xfrm>
            <a:off x="2279950" y="4449646"/>
            <a:ext cx="1743410"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2" name="TextBox 11">
            <a:extLst>
              <a:ext uri="{FF2B5EF4-FFF2-40B4-BE49-F238E27FC236}">
                <a16:creationId xmlns:a16="http://schemas.microsoft.com/office/drawing/2014/main" id="{88FB6566-3542-3B1E-8ED3-CBD0C5832E60}"/>
              </a:ext>
            </a:extLst>
          </p:cNvPr>
          <p:cNvSpPr txBox="1"/>
          <p:nvPr/>
        </p:nvSpPr>
        <p:spPr>
          <a:xfrm>
            <a:off x="8712924" y="905691"/>
            <a:ext cx="27902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Dante"/>
                <a:ea typeface="+mn-ea"/>
                <a:cs typeface="+mn-cs"/>
              </a:rPr>
              <a:t>Function</a:t>
            </a:r>
            <a:r>
              <a:rPr kumimoji="0" lang="en-US" sz="1800" b="0" i="0" u="none" strike="noStrike" kern="1200" cap="none" spc="0" normalizeH="0" baseline="0" noProof="0" dirty="0">
                <a:ln>
                  <a:noFill/>
                </a:ln>
                <a:solidFill>
                  <a:srgbClr val="000000"/>
                </a:solidFill>
                <a:effectLst/>
                <a:uLnTx/>
                <a:uFillTx/>
                <a:latin typeface="Dante"/>
                <a:ea typeface="+mn-ea"/>
                <a:cs typeface="+mn-cs"/>
              </a:rPr>
              <a:t>: Regulates essential life functions (breathing, blood pressure, etc.)</a:t>
            </a:r>
          </a:p>
        </p:txBody>
      </p:sp>
      <p:sp>
        <p:nvSpPr>
          <p:cNvPr id="3" name="Rectangle 2">
            <a:extLst>
              <a:ext uri="{FF2B5EF4-FFF2-40B4-BE49-F238E27FC236}">
                <a16:creationId xmlns:a16="http://schemas.microsoft.com/office/drawing/2014/main" id="{473F0D33-8FA8-F4BE-63EA-701C529DF9A0}"/>
              </a:ext>
            </a:extLst>
          </p:cNvPr>
          <p:cNvSpPr/>
          <p:nvPr/>
        </p:nvSpPr>
        <p:spPr>
          <a:xfrm>
            <a:off x="7123103" y="2210278"/>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3" name="Rectangle 12">
            <a:extLst>
              <a:ext uri="{FF2B5EF4-FFF2-40B4-BE49-F238E27FC236}">
                <a16:creationId xmlns:a16="http://schemas.microsoft.com/office/drawing/2014/main" id="{18AA5064-4724-3860-A614-2F2DF90E4097}"/>
              </a:ext>
            </a:extLst>
          </p:cNvPr>
          <p:cNvSpPr/>
          <p:nvPr/>
        </p:nvSpPr>
        <p:spPr>
          <a:xfrm>
            <a:off x="2936629" y="4863055"/>
            <a:ext cx="1548286" cy="7061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cxnSp>
        <p:nvCxnSpPr>
          <p:cNvPr id="14" name="Straight Connector 13">
            <a:extLst>
              <a:ext uri="{FF2B5EF4-FFF2-40B4-BE49-F238E27FC236}">
                <a16:creationId xmlns:a16="http://schemas.microsoft.com/office/drawing/2014/main" id="{6B62C79F-C279-9119-7F9D-6EACC074D766}"/>
              </a:ext>
            </a:extLst>
          </p:cNvPr>
          <p:cNvCxnSpPr>
            <a:cxnSpLocks/>
          </p:cNvCxnSpPr>
          <p:nvPr/>
        </p:nvCxnSpPr>
        <p:spPr>
          <a:xfrm>
            <a:off x="5958118" y="5709902"/>
            <a:ext cx="625323" cy="156853"/>
          </a:xfrm>
          <a:prstGeom prst="line">
            <a:avLst/>
          </a:prstGeom>
          <a:ln w="190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5CC8D7A-1CD1-63F4-C7D3-06BC70437377}"/>
              </a:ext>
            </a:extLst>
          </p:cNvPr>
          <p:cNvSpPr txBox="1"/>
          <p:nvPr/>
        </p:nvSpPr>
        <p:spPr>
          <a:xfrm>
            <a:off x="6583441" y="5712782"/>
            <a:ext cx="122132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Medulla</a:t>
            </a:r>
          </a:p>
        </p:txBody>
      </p:sp>
    </p:spTree>
    <p:extLst>
      <p:ext uri="{BB962C8B-B14F-4D97-AF65-F5344CB8AC3E}">
        <p14:creationId xmlns:p14="http://schemas.microsoft.com/office/powerpoint/2010/main" val="1746618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C5071D3-5980-CDF0-CA79-B2AB89EAE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773EE1-AA04-389B-1123-DF2F6B54038B}"/>
              </a:ext>
            </a:extLst>
          </p:cNvPr>
          <p:cNvSpPr>
            <a:spLocks noGrp="1"/>
          </p:cNvSpPr>
          <p:nvPr>
            <p:ph type="title"/>
          </p:nvPr>
        </p:nvSpPr>
        <p:spPr/>
        <p:txBody>
          <a:bodyPr/>
          <a:lstStyle/>
          <a:p>
            <a:r>
              <a:rPr lang="en-US" dirty="0"/>
              <a:t>The Brain</a:t>
            </a:r>
          </a:p>
        </p:txBody>
      </p:sp>
      <p:pic>
        <p:nvPicPr>
          <p:cNvPr id="6146" name="Picture 2" descr="Contains a diagram of the brain, with an arrow pointing to the pons">
            <a:extLst>
              <a:ext uri="{FF2B5EF4-FFF2-40B4-BE49-F238E27FC236}">
                <a16:creationId xmlns:a16="http://schemas.microsoft.com/office/drawing/2014/main" id="{1859771B-1972-57AF-DB1E-BFE12D4656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2316" y="1825625"/>
            <a:ext cx="5952343"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BCB271E-58BD-DF5F-91AB-F85C2E27F29E}"/>
              </a:ext>
            </a:extLst>
          </p:cNvPr>
          <p:cNvSpPr/>
          <p:nvPr/>
        </p:nvSpPr>
        <p:spPr>
          <a:xfrm>
            <a:off x="3321811" y="1587443"/>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6" name="Rectangle 5">
            <a:extLst>
              <a:ext uri="{FF2B5EF4-FFF2-40B4-BE49-F238E27FC236}">
                <a16:creationId xmlns:a16="http://schemas.microsoft.com/office/drawing/2014/main" id="{05544E31-7EB1-51FB-DEA1-D885D743A10B}"/>
              </a:ext>
            </a:extLst>
          </p:cNvPr>
          <p:cNvSpPr/>
          <p:nvPr/>
        </p:nvSpPr>
        <p:spPr>
          <a:xfrm>
            <a:off x="7319553" y="2355622"/>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7" name="Rectangle 6">
            <a:extLst>
              <a:ext uri="{FF2B5EF4-FFF2-40B4-BE49-F238E27FC236}">
                <a16:creationId xmlns:a16="http://schemas.microsoft.com/office/drawing/2014/main" id="{40A36D97-2102-D3DA-38D9-0A7601E91ED2}"/>
              </a:ext>
            </a:extLst>
          </p:cNvPr>
          <p:cNvSpPr/>
          <p:nvPr/>
        </p:nvSpPr>
        <p:spPr>
          <a:xfrm rot="1315802">
            <a:off x="7761260" y="3766361"/>
            <a:ext cx="147559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8" name="Rectangle 7">
            <a:extLst>
              <a:ext uri="{FF2B5EF4-FFF2-40B4-BE49-F238E27FC236}">
                <a16:creationId xmlns:a16="http://schemas.microsoft.com/office/drawing/2014/main" id="{026B3E41-60EA-0A0A-997D-92C6C6D3B27C}"/>
              </a:ext>
            </a:extLst>
          </p:cNvPr>
          <p:cNvSpPr/>
          <p:nvPr/>
        </p:nvSpPr>
        <p:spPr>
          <a:xfrm>
            <a:off x="4292816" y="5339576"/>
            <a:ext cx="84473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9" name="Rectangle 8">
            <a:extLst>
              <a:ext uri="{FF2B5EF4-FFF2-40B4-BE49-F238E27FC236}">
                <a16:creationId xmlns:a16="http://schemas.microsoft.com/office/drawing/2014/main" id="{6CD0F420-A045-1E9E-EE61-9B94DAB58A82}"/>
              </a:ext>
            </a:extLst>
          </p:cNvPr>
          <p:cNvSpPr/>
          <p:nvPr/>
        </p:nvSpPr>
        <p:spPr>
          <a:xfrm>
            <a:off x="4476206" y="4966458"/>
            <a:ext cx="66134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0" name="Rectangle 9">
            <a:extLst>
              <a:ext uri="{FF2B5EF4-FFF2-40B4-BE49-F238E27FC236}">
                <a16:creationId xmlns:a16="http://schemas.microsoft.com/office/drawing/2014/main" id="{782CD2AC-2D56-4035-E587-8E8C370936D1}"/>
              </a:ext>
            </a:extLst>
          </p:cNvPr>
          <p:cNvSpPr/>
          <p:nvPr/>
        </p:nvSpPr>
        <p:spPr>
          <a:xfrm>
            <a:off x="7054455" y="5349943"/>
            <a:ext cx="139337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1" name="Rectangle 10">
            <a:extLst>
              <a:ext uri="{FF2B5EF4-FFF2-40B4-BE49-F238E27FC236}">
                <a16:creationId xmlns:a16="http://schemas.microsoft.com/office/drawing/2014/main" id="{CECEF04C-7DE5-1B91-17AC-C3D0074B2BD2}"/>
              </a:ext>
            </a:extLst>
          </p:cNvPr>
          <p:cNvSpPr/>
          <p:nvPr/>
        </p:nvSpPr>
        <p:spPr>
          <a:xfrm>
            <a:off x="2279950" y="4449646"/>
            <a:ext cx="1743410"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2" name="TextBox 11">
            <a:extLst>
              <a:ext uri="{FF2B5EF4-FFF2-40B4-BE49-F238E27FC236}">
                <a16:creationId xmlns:a16="http://schemas.microsoft.com/office/drawing/2014/main" id="{131AB2CD-0C8D-A525-09FA-0CBDE0B5536D}"/>
              </a:ext>
            </a:extLst>
          </p:cNvPr>
          <p:cNvSpPr txBox="1"/>
          <p:nvPr/>
        </p:nvSpPr>
        <p:spPr>
          <a:xfrm>
            <a:off x="8712924" y="905691"/>
            <a:ext cx="279022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Dante"/>
                <a:ea typeface="+mn-ea"/>
                <a:cs typeface="+mn-cs"/>
              </a:rPr>
              <a:t>Function</a:t>
            </a:r>
            <a:r>
              <a:rPr kumimoji="0" lang="en-US" sz="1800" b="0" i="0" u="none" strike="noStrike" kern="1200" cap="none" spc="0" normalizeH="0" baseline="0" noProof="0" dirty="0">
                <a:ln>
                  <a:noFill/>
                </a:ln>
                <a:solidFill>
                  <a:srgbClr val="000000"/>
                </a:solidFill>
                <a:effectLst/>
                <a:uLnTx/>
                <a:uFillTx/>
                <a:latin typeface="Dante"/>
                <a:ea typeface="+mn-ea"/>
                <a:cs typeface="+mn-cs"/>
              </a:rPr>
              <a:t>: Relay between parts of brain; helps regulate basic functions (facial movements, blinking, digesting, etc.)</a:t>
            </a:r>
          </a:p>
        </p:txBody>
      </p:sp>
      <p:sp>
        <p:nvSpPr>
          <p:cNvPr id="3" name="Rectangle 2">
            <a:extLst>
              <a:ext uri="{FF2B5EF4-FFF2-40B4-BE49-F238E27FC236}">
                <a16:creationId xmlns:a16="http://schemas.microsoft.com/office/drawing/2014/main" id="{C50C69E3-F1FC-A8B0-1C2E-E69321EBE710}"/>
              </a:ext>
            </a:extLst>
          </p:cNvPr>
          <p:cNvSpPr/>
          <p:nvPr/>
        </p:nvSpPr>
        <p:spPr>
          <a:xfrm>
            <a:off x="7123103" y="2210278"/>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3" name="Rectangle 12">
            <a:extLst>
              <a:ext uri="{FF2B5EF4-FFF2-40B4-BE49-F238E27FC236}">
                <a16:creationId xmlns:a16="http://schemas.microsoft.com/office/drawing/2014/main" id="{9925D872-2AF3-7938-FD97-B63500606C6F}"/>
              </a:ext>
            </a:extLst>
          </p:cNvPr>
          <p:cNvSpPr/>
          <p:nvPr/>
        </p:nvSpPr>
        <p:spPr>
          <a:xfrm>
            <a:off x="2936629" y="4863055"/>
            <a:ext cx="1548286" cy="7061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cxnSp>
        <p:nvCxnSpPr>
          <p:cNvPr id="14" name="Straight Connector 13">
            <a:extLst>
              <a:ext uri="{FF2B5EF4-FFF2-40B4-BE49-F238E27FC236}">
                <a16:creationId xmlns:a16="http://schemas.microsoft.com/office/drawing/2014/main" id="{3A78C4E1-8BEA-0D67-1AA2-FAB59CBB24D8}"/>
              </a:ext>
            </a:extLst>
          </p:cNvPr>
          <p:cNvCxnSpPr>
            <a:cxnSpLocks/>
          </p:cNvCxnSpPr>
          <p:nvPr/>
        </p:nvCxnSpPr>
        <p:spPr>
          <a:xfrm flipV="1">
            <a:off x="4806876" y="5112937"/>
            <a:ext cx="505608" cy="206433"/>
          </a:xfrm>
          <a:prstGeom prst="line">
            <a:avLst/>
          </a:prstGeom>
          <a:ln w="190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BB32CFF-A52F-C383-9557-6195CA4C3853}"/>
              </a:ext>
            </a:extLst>
          </p:cNvPr>
          <p:cNvSpPr txBox="1"/>
          <p:nvPr/>
        </p:nvSpPr>
        <p:spPr>
          <a:xfrm>
            <a:off x="4215228" y="5216153"/>
            <a:ext cx="683824"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Pons</a:t>
            </a:r>
          </a:p>
        </p:txBody>
      </p:sp>
    </p:spTree>
    <p:extLst>
      <p:ext uri="{BB962C8B-B14F-4D97-AF65-F5344CB8AC3E}">
        <p14:creationId xmlns:p14="http://schemas.microsoft.com/office/powerpoint/2010/main" val="3371563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B4D1-A5D3-4069-9350-0E187B6FAB6B}"/>
              </a:ext>
            </a:extLst>
          </p:cNvPr>
          <p:cNvSpPr>
            <a:spLocks noGrp="1"/>
          </p:cNvSpPr>
          <p:nvPr>
            <p:ph type="title"/>
          </p:nvPr>
        </p:nvSpPr>
        <p:spPr/>
        <p:txBody>
          <a:bodyPr>
            <a:normAutofit/>
          </a:bodyPr>
          <a:lstStyle/>
          <a:p>
            <a:r>
              <a:rPr lang="en-US"/>
              <a:t>Genetics: The Nuts and Bolts</a:t>
            </a:r>
          </a:p>
        </p:txBody>
      </p:sp>
      <p:sp>
        <p:nvSpPr>
          <p:cNvPr id="3" name="Content Placeholder 2">
            <a:extLst>
              <a:ext uri="{FF2B5EF4-FFF2-40B4-BE49-F238E27FC236}">
                <a16:creationId xmlns:a16="http://schemas.microsoft.com/office/drawing/2014/main" id="{FA60B087-2303-4248-B9D4-E1E3AEF57B84}"/>
              </a:ext>
            </a:extLst>
          </p:cNvPr>
          <p:cNvSpPr>
            <a:spLocks noGrp="1"/>
          </p:cNvSpPr>
          <p:nvPr>
            <p:ph sz="half" idx="14"/>
          </p:nvPr>
        </p:nvSpPr>
        <p:spPr/>
        <p:txBody>
          <a:bodyPr>
            <a:normAutofit fontScale="85000" lnSpcReduction="10000"/>
          </a:bodyPr>
          <a:lstStyle/>
          <a:p>
            <a:pPr>
              <a:buFont typeface="Arial" panose="020B0604020202020204" pitchFamily="34" charset="0"/>
              <a:buChar char="•"/>
            </a:pPr>
            <a:r>
              <a:rPr lang="en-US" b="1" dirty="0"/>
              <a:t>Chromosome</a:t>
            </a:r>
            <a:r>
              <a:rPr lang="en-US" dirty="0"/>
              <a:t>- “X” shaped bundles of genetic material called DNA</a:t>
            </a:r>
          </a:p>
          <a:p>
            <a:pPr>
              <a:buFont typeface="Arial" panose="020B0604020202020204" pitchFamily="34" charset="0"/>
              <a:buChar char="•"/>
            </a:pPr>
            <a:r>
              <a:rPr lang="en-US" b="1" dirty="0"/>
              <a:t>DNA (deoxyribonucleic acid)</a:t>
            </a:r>
            <a:r>
              <a:rPr lang="en-US" dirty="0"/>
              <a:t>- the blueprints detailing all the genetic information for a person</a:t>
            </a:r>
          </a:p>
          <a:p>
            <a:pPr>
              <a:buFont typeface="Arial" panose="020B0604020202020204" pitchFamily="34" charset="0"/>
              <a:buChar char="•"/>
            </a:pPr>
            <a:r>
              <a:rPr lang="en-US" b="1" dirty="0"/>
              <a:t>Gene</a:t>
            </a:r>
            <a:r>
              <a:rPr lang="en-US" dirty="0"/>
              <a:t>- a sequence of DNA responsible for specific traits (e.g., hair color, eye color, etc.)</a:t>
            </a:r>
          </a:p>
          <a:p>
            <a:pPr>
              <a:buFont typeface="Arial" panose="020B0604020202020204" pitchFamily="34" charset="0"/>
              <a:buChar char="•"/>
            </a:pPr>
            <a:r>
              <a:rPr lang="en-US" b="1" dirty="0"/>
              <a:t>Allele</a:t>
            </a:r>
            <a:r>
              <a:rPr lang="en-US" dirty="0"/>
              <a:t>- a specific version of a gene. For example, the gene for hair color could have blonde alleles.</a:t>
            </a:r>
          </a:p>
        </p:txBody>
      </p:sp>
      <p:pic>
        <p:nvPicPr>
          <p:cNvPr id="5" name="Picture 2" descr="picture of DNA inside cell">
            <a:extLst>
              <a:ext uri="{FF2B5EF4-FFF2-40B4-BE49-F238E27FC236}">
                <a16:creationId xmlns:a16="http://schemas.microsoft.com/office/drawing/2014/main" id="{AC78ADA0-07C5-4E1B-97FD-FD7302338896}"/>
              </a:ext>
            </a:extLst>
          </p:cNvPr>
          <p:cNvPicPr>
            <a:picLocks noGrp="1" noChangeAspect="1" noChangeArrowheads="1"/>
          </p:cNvPicPr>
          <p:nvPr>
            <p:ph sz="half" idx="15"/>
          </p:nvPr>
        </p:nvPicPr>
        <p:blipFill rotWithShape="1">
          <a:blip r:embed="rId3">
            <a:extLst>
              <a:ext uri="{28A0092B-C50C-407E-A947-70E740481C1C}">
                <a14:useLocalDpi xmlns:a14="http://schemas.microsoft.com/office/drawing/2010/main" val="0"/>
              </a:ext>
            </a:extLst>
          </a:blip>
          <a:srcRect l="16343" r="10522" b="5632"/>
          <a:stretch/>
        </p:blipFill>
        <p:spPr bwMode="auto">
          <a:xfrm>
            <a:off x="6625245" y="2083051"/>
            <a:ext cx="4488872" cy="325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22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BD3A49D-E6F9-0DBA-F305-A95471D688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CBBB1A-5239-6A78-4B5F-5A5876E398CA}"/>
              </a:ext>
            </a:extLst>
          </p:cNvPr>
          <p:cNvSpPr>
            <a:spLocks noGrp="1"/>
          </p:cNvSpPr>
          <p:nvPr>
            <p:ph type="title"/>
          </p:nvPr>
        </p:nvSpPr>
        <p:spPr/>
        <p:txBody>
          <a:bodyPr/>
          <a:lstStyle/>
          <a:p>
            <a:r>
              <a:rPr lang="en-US" dirty="0"/>
              <a:t>The Brain</a:t>
            </a:r>
          </a:p>
        </p:txBody>
      </p:sp>
      <p:pic>
        <p:nvPicPr>
          <p:cNvPr id="6146" name="Picture 2" descr="Contains a diagram of the brain, with an arrow pointing to the amygdala">
            <a:extLst>
              <a:ext uri="{FF2B5EF4-FFF2-40B4-BE49-F238E27FC236}">
                <a16:creationId xmlns:a16="http://schemas.microsoft.com/office/drawing/2014/main" id="{1D001BD1-7D9F-F0A1-A54F-D27A6A7221F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2316" y="1825625"/>
            <a:ext cx="5952343"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838033D-DD5C-1A9F-797E-B1EE1E6F6901}"/>
              </a:ext>
            </a:extLst>
          </p:cNvPr>
          <p:cNvSpPr/>
          <p:nvPr/>
        </p:nvSpPr>
        <p:spPr>
          <a:xfrm>
            <a:off x="3321811" y="1587443"/>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6" name="Rectangle 5">
            <a:extLst>
              <a:ext uri="{FF2B5EF4-FFF2-40B4-BE49-F238E27FC236}">
                <a16:creationId xmlns:a16="http://schemas.microsoft.com/office/drawing/2014/main" id="{4459E604-FAD3-2A47-C9CE-B74C70851346}"/>
              </a:ext>
            </a:extLst>
          </p:cNvPr>
          <p:cNvSpPr/>
          <p:nvPr/>
        </p:nvSpPr>
        <p:spPr>
          <a:xfrm>
            <a:off x="7319553" y="2355622"/>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7" name="Rectangle 6">
            <a:extLst>
              <a:ext uri="{FF2B5EF4-FFF2-40B4-BE49-F238E27FC236}">
                <a16:creationId xmlns:a16="http://schemas.microsoft.com/office/drawing/2014/main" id="{76694084-B05F-7879-A133-06D5CFE524D4}"/>
              </a:ext>
            </a:extLst>
          </p:cNvPr>
          <p:cNvSpPr/>
          <p:nvPr/>
        </p:nvSpPr>
        <p:spPr>
          <a:xfrm rot="1315802">
            <a:off x="7761260" y="3766361"/>
            <a:ext cx="147559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9" name="Rectangle 8">
            <a:extLst>
              <a:ext uri="{FF2B5EF4-FFF2-40B4-BE49-F238E27FC236}">
                <a16:creationId xmlns:a16="http://schemas.microsoft.com/office/drawing/2014/main" id="{6EEB5157-6E8B-04A5-BD8B-ACD373067F8D}"/>
              </a:ext>
            </a:extLst>
          </p:cNvPr>
          <p:cNvSpPr/>
          <p:nvPr/>
        </p:nvSpPr>
        <p:spPr>
          <a:xfrm>
            <a:off x="7054455" y="5329954"/>
            <a:ext cx="139337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0" name="Rectangle 9">
            <a:extLst>
              <a:ext uri="{FF2B5EF4-FFF2-40B4-BE49-F238E27FC236}">
                <a16:creationId xmlns:a16="http://schemas.microsoft.com/office/drawing/2014/main" id="{4178AB72-A48B-7638-E0FC-5B896FC08C1A}"/>
              </a:ext>
            </a:extLst>
          </p:cNvPr>
          <p:cNvSpPr/>
          <p:nvPr/>
        </p:nvSpPr>
        <p:spPr>
          <a:xfrm>
            <a:off x="3082835" y="4876237"/>
            <a:ext cx="139337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1" name="Rectangle 10">
            <a:extLst>
              <a:ext uri="{FF2B5EF4-FFF2-40B4-BE49-F238E27FC236}">
                <a16:creationId xmlns:a16="http://schemas.microsoft.com/office/drawing/2014/main" id="{DD653C17-AB65-C75F-F890-7506A7797268}"/>
              </a:ext>
            </a:extLst>
          </p:cNvPr>
          <p:cNvSpPr/>
          <p:nvPr/>
        </p:nvSpPr>
        <p:spPr>
          <a:xfrm>
            <a:off x="2279950" y="4449646"/>
            <a:ext cx="1743410"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2" name="TextBox 11">
            <a:extLst>
              <a:ext uri="{FF2B5EF4-FFF2-40B4-BE49-F238E27FC236}">
                <a16:creationId xmlns:a16="http://schemas.microsoft.com/office/drawing/2014/main" id="{CEB64BFF-D7C4-AE9A-492A-F798957E757C}"/>
              </a:ext>
            </a:extLst>
          </p:cNvPr>
          <p:cNvSpPr txBox="1"/>
          <p:nvPr/>
        </p:nvSpPr>
        <p:spPr>
          <a:xfrm>
            <a:off x="8712924" y="905691"/>
            <a:ext cx="27902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Dante"/>
                <a:ea typeface="+mn-ea"/>
                <a:cs typeface="+mn-cs"/>
              </a:rPr>
              <a:t>Function</a:t>
            </a:r>
            <a:r>
              <a:rPr kumimoji="0" lang="en-US" sz="1800" b="0" i="0" u="none" strike="noStrike" kern="1200" cap="none" spc="0" normalizeH="0" baseline="0" noProof="0" dirty="0">
                <a:ln>
                  <a:noFill/>
                </a:ln>
                <a:solidFill>
                  <a:srgbClr val="000000"/>
                </a:solidFill>
                <a:effectLst/>
                <a:uLnTx/>
                <a:uFillTx/>
                <a:latin typeface="Dante"/>
                <a:ea typeface="+mn-ea"/>
                <a:cs typeface="+mn-cs"/>
              </a:rPr>
              <a:t>: Emotional processing; connects emotions and memory</a:t>
            </a:r>
          </a:p>
        </p:txBody>
      </p:sp>
      <p:sp>
        <p:nvSpPr>
          <p:cNvPr id="3" name="Rectangle 2">
            <a:extLst>
              <a:ext uri="{FF2B5EF4-FFF2-40B4-BE49-F238E27FC236}">
                <a16:creationId xmlns:a16="http://schemas.microsoft.com/office/drawing/2014/main" id="{A0B5BAA7-C763-2105-E8E7-5A0A0E7263D9}"/>
              </a:ext>
            </a:extLst>
          </p:cNvPr>
          <p:cNvSpPr/>
          <p:nvPr/>
        </p:nvSpPr>
        <p:spPr>
          <a:xfrm>
            <a:off x="7123103" y="2210278"/>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Tree>
    <p:extLst>
      <p:ext uri="{BB962C8B-B14F-4D97-AF65-F5344CB8AC3E}">
        <p14:creationId xmlns:p14="http://schemas.microsoft.com/office/powerpoint/2010/main" val="4245525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1DBC197-757E-B7AF-5A1A-C8A65375A3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77C3E-5591-D69D-1EBA-15F27063ED5F}"/>
              </a:ext>
            </a:extLst>
          </p:cNvPr>
          <p:cNvSpPr>
            <a:spLocks noGrp="1"/>
          </p:cNvSpPr>
          <p:nvPr>
            <p:ph type="title"/>
          </p:nvPr>
        </p:nvSpPr>
        <p:spPr/>
        <p:txBody>
          <a:bodyPr/>
          <a:lstStyle/>
          <a:p>
            <a:r>
              <a:rPr lang="en-US" dirty="0"/>
              <a:t>The Brain</a:t>
            </a:r>
          </a:p>
        </p:txBody>
      </p:sp>
      <p:pic>
        <p:nvPicPr>
          <p:cNvPr id="6146" name="Picture 2" descr="Contains a diagram of the brain, with an arrow pointing to the pituitary gland">
            <a:extLst>
              <a:ext uri="{FF2B5EF4-FFF2-40B4-BE49-F238E27FC236}">
                <a16:creationId xmlns:a16="http://schemas.microsoft.com/office/drawing/2014/main" id="{4B62E890-57FC-459D-D05C-794472E618F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2316" y="1825625"/>
            <a:ext cx="5952343"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8975DAE-E8E3-00F6-4188-BE20550D5E9D}"/>
              </a:ext>
            </a:extLst>
          </p:cNvPr>
          <p:cNvSpPr/>
          <p:nvPr/>
        </p:nvSpPr>
        <p:spPr>
          <a:xfrm>
            <a:off x="3321811" y="1587443"/>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6" name="Rectangle 5">
            <a:extLst>
              <a:ext uri="{FF2B5EF4-FFF2-40B4-BE49-F238E27FC236}">
                <a16:creationId xmlns:a16="http://schemas.microsoft.com/office/drawing/2014/main" id="{A569784B-B1D3-A6C2-B4A9-0C25CEED9532}"/>
              </a:ext>
            </a:extLst>
          </p:cNvPr>
          <p:cNvSpPr/>
          <p:nvPr/>
        </p:nvSpPr>
        <p:spPr>
          <a:xfrm>
            <a:off x="7319553" y="2355622"/>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7" name="Rectangle 6">
            <a:extLst>
              <a:ext uri="{FF2B5EF4-FFF2-40B4-BE49-F238E27FC236}">
                <a16:creationId xmlns:a16="http://schemas.microsoft.com/office/drawing/2014/main" id="{E50E15DE-4855-67BA-52CA-91BBE7B35D3A}"/>
              </a:ext>
            </a:extLst>
          </p:cNvPr>
          <p:cNvSpPr/>
          <p:nvPr/>
        </p:nvSpPr>
        <p:spPr>
          <a:xfrm rot="1315802">
            <a:off x="7761260" y="3766361"/>
            <a:ext cx="147559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8" name="Rectangle 7">
            <a:extLst>
              <a:ext uri="{FF2B5EF4-FFF2-40B4-BE49-F238E27FC236}">
                <a16:creationId xmlns:a16="http://schemas.microsoft.com/office/drawing/2014/main" id="{787C46C6-0704-69A4-1857-0439CA8AD141}"/>
              </a:ext>
            </a:extLst>
          </p:cNvPr>
          <p:cNvSpPr/>
          <p:nvPr/>
        </p:nvSpPr>
        <p:spPr>
          <a:xfrm>
            <a:off x="4292816" y="5339576"/>
            <a:ext cx="84473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9" name="Rectangle 8">
            <a:extLst>
              <a:ext uri="{FF2B5EF4-FFF2-40B4-BE49-F238E27FC236}">
                <a16:creationId xmlns:a16="http://schemas.microsoft.com/office/drawing/2014/main" id="{6EBAC80E-3056-C630-A77E-8E75072A8FDB}"/>
              </a:ext>
            </a:extLst>
          </p:cNvPr>
          <p:cNvSpPr/>
          <p:nvPr/>
        </p:nvSpPr>
        <p:spPr>
          <a:xfrm>
            <a:off x="4476206" y="4966458"/>
            <a:ext cx="66134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0" name="Rectangle 9">
            <a:extLst>
              <a:ext uri="{FF2B5EF4-FFF2-40B4-BE49-F238E27FC236}">
                <a16:creationId xmlns:a16="http://schemas.microsoft.com/office/drawing/2014/main" id="{4AD4461C-3688-302B-C485-6494CA38D297}"/>
              </a:ext>
            </a:extLst>
          </p:cNvPr>
          <p:cNvSpPr/>
          <p:nvPr/>
        </p:nvSpPr>
        <p:spPr>
          <a:xfrm>
            <a:off x="7054455" y="5349943"/>
            <a:ext cx="139337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1" name="Rectangle 10">
            <a:extLst>
              <a:ext uri="{FF2B5EF4-FFF2-40B4-BE49-F238E27FC236}">
                <a16:creationId xmlns:a16="http://schemas.microsoft.com/office/drawing/2014/main" id="{3FDA5283-5A24-36B5-E16E-C9E0071E78F3}"/>
              </a:ext>
            </a:extLst>
          </p:cNvPr>
          <p:cNvSpPr/>
          <p:nvPr/>
        </p:nvSpPr>
        <p:spPr>
          <a:xfrm>
            <a:off x="2279950" y="4449646"/>
            <a:ext cx="1743410"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2" name="TextBox 11">
            <a:extLst>
              <a:ext uri="{FF2B5EF4-FFF2-40B4-BE49-F238E27FC236}">
                <a16:creationId xmlns:a16="http://schemas.microsoft.com/office/drawing/2014/main" id="{1FD1D730-194C-8080-BD45-2D07FBA40AA0}"/>
              </a:ext>
            </a:extLst>
          </p:cNvPr>
          <p:cNvSpPr txBox="1"/>
          <p:nvPr/>
        </p:nvSpPr>
        <p:spPr>
          <a:xfrm>
            <a:off x="8712924" y="905691"/>
            <a:ext cx="27902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Dante"/>
                <a:ea typeface="+mn-ea"/>
                <a:cs typeface="+mn-cs"/>
              </a:rPr>
              <a:t>Function</a:t>
            </a:r>
            <a:r>
              <a:rPr kumimoji="0" lang="en-US" sz="1800" b="0" i="0" u="none" strike="noStrike" kern="1200" cap="none" spc="0" normalizeH="0" baseline="0" noProof="0" dirty="0">
                <a:ln>
                  <a:noFill/>
                </a:ln>
                <a:solidFill>
                  <a:srgbClr val="000000"/>
                </a:solidFill>
                <a:effectLst/>
                <a:uLnTx/>
                <a:uFillTx/>
                <a:latin typeface="Dante"/>
                <a:ea typeface="+mn-ea"/>
                <a:cs typeface="+mn-cs"/>
              </a:rPr>
              <a:t>: Produces and releases hormones</a:t>
            </a:r>
          </a:p>
        </p:txBody>
      </p:sp>
      <p:sp>
        <p:nvSpPr>
          <p:cNvPr id="3" name="Rectangle 2">
            <a:extLst>
              <a:ext uri="{FF2B5EF4-FFF2-40B4-BE49-F238E27FC236}">
                <a16:creationId xmlns:a16="http://schemas.microsoft.com/office/drawing/2014/main" id="{CBA14E82-4C18-BC26-0FED-C462F6F4B9AD}"/>
              </a:ext>
            </a:extLst>
          </p:cNvPr>
          <p:cNvSpPr/>
          <p:nvPr/>
        </p:nvSpPr>
        <p:spPr>
          <a:xfrm>
            <a:off x="7123103" y="2210278"/>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Tree>
    <p:extLst>
      <p:ext uri="{BB962C8B-B14F-4D97-AF65-F5344CB8AC3E}">
        <p14:creationId xmlns:p14="http://schemas.microsoft.com/office/powerpoint/2010/main" val="3541648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0739C1C-4BBF-C12F-A4FB-1E449870E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0BEAF-6C09-32BD-4556-D6811185ADA1}"/>
              </a:ext>
            </a:extLst>
          </p:cNvPr>
          <p:cNvSpPr>
            <a:spLocks noGrp="1"/>
          </p:cNvSpPr>
          <p:nvPr>
            <p:ph type="title"/>
          </p:nvPr>
        </p:nvSpPr>
        <p:spPr/>
        <p:txBody>
          <a:bodyPr/>
          <a:lstStyle/>
          <a:p>
            <a:r>
              <a:rPr lang="en-US" dirty="0"/>
              <a:t>The Brain</a:t>
            </a:r>
          </a:p>
        </p:txBody>
      </p:sp>
      <p:pic>
        <p:nvPicPr>
          <p:cNvPr id="6146" name="Picture 2" descr="Contains a diagram of the brain, with an arrow pointing to the hypothalamus">
            <a:extLst>
              <a:ext uri="{FF2B5EF4-FFF2-40B4-BE49-F238E27FC236}">
                <a16:creationId xmlns:a16="http://schemas.microsoft.com/office/drawing/2014/main" id="{586457AC-348E-2A93-7D24-5EF656566F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2316" y="1825625"/>
            <a:ext cx="5952343"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1CCFB97-1139-E548-3B69-586BCE3C93ED}"/>
              </a:ext>
            </a:extLst>
          </p:cNvPr>
          <p:cNvSpPr/>
          <p:nvPr/>
        </p:nvSpPr>
        <p:spPr>
          <a:xfrm>
            <a:off x="3321811" y="1587443"/>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6" name="Rectangle 5">
            <a:extLst>
              <a:ext uri="{FF2B5EF4-FFF2-40B4-BE49-F238E27FC236}">
                <a16:creationId xmlns:a16="http://schemas.microsoft.com/office/drawing/2014/main" id="{430B6FD2-368D-B3C3-0601-F569E292F3E2}"/>
              </a:ext>
            </a:extLst>
          </p:cNvPr>
          <p:cNvSpPr/>
          <p:nvPr/>
        </p:nvSpPr>
        <p:spPr>
          <a:xfrm>
            <a:off x="7319553" y="2355622"/>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7" name="Rectangle 6">
            <a:extLst>
              <a:ext uri="{FF2B5EF4-FFF2-40B4-BE49-F238E27FC236}">
                <a16:creationId xmlns:a16="http://schemas.microsoft.com/office/drawing/2014/main" id="{AF7D0BCF-FCF1-6D54-A5EF-364381FC6218}"/>
              </a:ext>
            </a:extLst>
          </p:cNvPr>
          <p:cNvSpPr/>
          <p:nvPr/>
        </p:nvSpPr>
        <p:spPr>
          <a:xfrm rot="1315802">
            <a:off x="7761260" y="3766361"/>
            <a:ext cx="147559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8" name="Rectangle 7">
            <a:extLst>
              <a:ext uri="{FF2B5EF4-FFF2-40B4-BE49-F238E27FC236}">
                <a16:creationId xmlns:a16="http://schemas.microsoft.com/office/drawing/2014/main" id="{23FA56F4-9BB0-8845-3B6B-6AC0EE07988A}"/>
              </a:ext>
            </a:extLst>
          </p:cNvPr>
          <p:cNvSpPr/>
          <p:nvPr/>
        </p:nvSpPr>
        <p:spPr>
          <a:xfrm>
            <a:off x="4292816" y="5339576"/>
            <a:ext cx="84473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9" name="Rectangle 8">
            <a:extLst>
              <a:ext uri="{FF2B5EF4-FFF2-40B4-BE49-F238E27FC236}">
                <a16:creationId xmlns:a16="http://schemas.microsoft.com/office/drawing/2014/main" id="{1EE66ED6-7A0B-699D-CF0E-1C5252FEEAAF}"/>
              </a:ext>
            </a:extLst>
          </p:cNvPr>
          <p:cNvSpPr/>
          <p:nvPr/>
        </p:nvSpPr>
        <p:spPr>
          <a:xfrm>
            <a:off x="4476206" y="4966458"/>
            <a:ext cx="66134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0" name="Rectangle 9">
            <a:extLst>
              <a:ext uri="{FF2B5EF4-FFF2-40B4-BE49-F238E27FC236}">
                <a16:creationId xmlns:a16="http://schemas.microsoft.com/office/drawing/2014/main" id="{FA86C932-5034-D91C-C020-E804A891245E}"/>
              </a:ext>
            </a:extLst>
          </p:cNvPr>
          <p:cNvSpPr/>
          <p:nvPr/>
        </p:nvSpPr>
        <p:spPr>
          <a:xfrm>
            <a:off x="7054455" y="5349943"/>
            <a:ext cx="139337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1" name="Rectangle 10">
            <a:extLst>
              <a:ext uri="{FF2B5EF4-FFF2-40B4-BE49-F238E27FC236}">
                <a16:creationId xmlns:a16="http://schemas.microsoft.com/office/drawing/2014/main" id="{6716C26F-EA7F-C8C3-72E4-35C2F9A8E97A}"/>
              </a:ext>
            </a:extLst>
          </p:cNvPr>
          <p:cNvSpPr/>
          <p:nvPr/>
        </p:nvSpPr>
        <p:spPr>
          <a:xfrm>
            <a:off x="2732796" y="4833131"/>
            <a:ext cx="1743410"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2" name="TextBox 11">
            <a:extLst>
              <a:ext uri="{FF2B5EF4-FFF2-40B4-BE49-F238E27FC236}">
                <a16:creationId xmlns:a16="http://schemas.microsoft.com/office/drawing/2014/main" id="{99D76664-2302-2B70-EC74-954A5076D44B}"/>
              </a:ext>
            </a:extLst>
          </p:cNvPr>
          <p:cNvSpPr txBox="1"/>
          <p:nvPr/>
        </p:nvSpPr>
        <p:spPr>
          <a:xfrm>
            <a:off x="8712924" y="905691"/>
            <a:ext cx="279022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Dante"/>
                <a:ea typeface="+mn-ea"/>
                <a:cs typeface="+mn-cs"/>
              </a:rPr>
              <a:t>Function</a:t>
            </a:r>
            <a:r>
              <a:rPr kumimoji="0" lang="en-US" sz="1800" b="0" i="0" u="none" strike="noStrike" kern="1200" cap="none" spc="0" normalizeH="0" baseline="0" noProof="0" dirty="0">
                <a:ln>
                  <a:noFill/>
                </a:ln>
                <a:solidFill>
                  <a:srgbClr val="000000"/>
                </a:solidFill>
                <a:effectLst/>
                <a:uLnTx/>
                <a:uFillTx/>
                <a:latin typeface="Dante"/>
                <a:ea typeface="+mn-ea"/>
                <a:cs typeface="+mn-cs"/>
              </a:rPr>
              <a:t>: Produces and releases hormones, particularly those involved in the autonomic nervous system</a:t>
            </a:r>
          </a:p>
        </p:txBody>
      </p:sp>
      <p:sp>
        <p:nvSpPr>
          <p:cNvPr id="3" name="Rectangle 2">
            <a:extLst>
              <a:ext uri="{FF2B5EF4-FFF2-40B4-BE49-F238E27FC236}">
                <a16:creationId xmlns:a16="http://schemas.microsoft.com/office/drawing/2014/main" id="{94763EB5-46A1-CF96-53D3-BC19C4E88AE7}"/>
              </a:ext>
            </a:extLst>
          </p:cNvPr>
          <p:cNvSpPr/>
          <p:nvPr/>
        </p:nvSpPr>
        <p:spPr>
          <a:xfrm>
            <a:off x="7123103" y="2210278"/>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Tree>
    <p:extLst>
      <p:ext uri="{BB962C8B-B14F-4D97-AF65-F5344CB8AC3E}">
        <p14:creationId xmlns:p14="http://schemas.microsoft.com/office/powerpoint/2010/main" val="1582780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6077EC-E766-01E0-4886-7AB52C3CC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32293-4F58-3A92-EF43-381F27369987}"/>
              </a:ext>
            </a:extLst>
          </p:cNvPr>
          <p:cNvSpPr>
            <a:spLocks noGrp="1"/>
          </p:cNvSpPr>
          <p:nvPr>
            <p:ph type="title"/>
          </p:nvPr>
        </p:nvSpPr>
        <p:spPr/>
        <p:txBody>
          <a:bodyPr/>
          <a:lstStyle/>
          <a:p>
            <a:r>
              <a:rPr lang="en-US" dirty="0"/>
              <a:t>The Brain</a:t>
            </a:r>
          </a:p>
        </p:txBody>
      </p:sp>
      <p:pic>
        <p:nvPicPr>
          <p:cNvPr id="6146" name="Picture 2" descr="Contains a diagram of the brain, with an arrow pointing to the cerebral cortex">
            <a:extLst>
              <a:ext uri="{FF2B5EF4-FFF2-40B4-BE49-F238E27FC236}">
                <a16:creationId xmlns:a16="http://schemas.microsoft.com/office/drawing/2014/main" id="{8AA98F5A-A176-2478-EE08-C3C0E27EBD3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2316" y="1825625"/>
            <a:ext cx="5952343"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FCEEEE-69E6-8DDA-4574-8BC444A613AC}"/>
              </a:ext>
            </a:extLst>
          </p:cNvPr>
          <p:cNvSpPr/>
          <p:nvPr/>
        </p:nvSpPr>
        <p:spPr>
          <a:xfrm>
            <a:off x="3133728" y="4831521"/>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6" name="Rectangle 5">
            <a:extLst>
              <a:ext uri="{FF2B5EF4-FFF2-40B4-BE49-F238E27FC236}">
                <a16:creationId xmlns:a16="http://schemas.microsoft.com/office/drawing/2014/main" id="{DC4C7ABD-E0A5-48FE-CB70-4950E1DF2A64}"/>
              </a:ext>
            </a:extLst>
          </p:cNvPr>
          <p:cNvSpPr/>
          <p:nvPr/>
        </p:nvSpPr>
        <p:spPr>
          <a:xfrm>
            <a:off x="7319553" y="2355622"/>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7" name="Rectangle 6">
            <a:extLst>
              <a:ext uri="{FF2B5EF4-FFF2-40B4-BE49-F238E27FC236}">
                <a16:creationId xmlns:a16="http://schemas.microsoft.com/office/drawing/2014/main" id="{FEE39E93-E889-047C-B540-950EEB8AD1D4}"/>
              </a:ext>
            </a:extLst>
          </p:cNvPr>
          <p:cNvSpPr/>
          <p:nvPr/>
        </p:nvSpPr>
        <p:spPr>
          <a:xfrm rot="1315802">
            <a:off x="7761260" y="3766361"/>
            <a:ext cx="147559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8" name="Rectangle 7">
            <a:extLst>
              <a:ext uri="{FF2B5EF4-FFF2-40B4-BE49-F238E27FC236}">
                <a16:creationId xmlns:a16="http://schemas.microsoft.com/office/drawing/2014/main" id="{F5D73ADB-1B7E-B718-5445-0F54ACBA0AD6}"/>
              </a:ext>
            </a:extLst>
          </p:cNvPr>
          <p:cNvSpPr/>
          <p:nvPr/>
        </p:nvSpPr>
        <p:spPr>
          <a:xfrm>
            <a:off x="4292816" y="5339576"/>
            <a:ext cx="84473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9" name="Rectangle 8">
            <a:extLst>
              <a:ext uri="{FF2B5EF4-FFF2-40B4-BE49-F238E27FC236}">
                <a16:creationId xmlns:a16="http://schemas.microsoft.com/office/drawing/2014/main" id="{A754906A-D332-3E8D-E4A5-EF7BFE09E212}"/>
              </a:ext>
            </a:extLst>
          </p:cNvPr>
          <p:cNvSpPr/>
          <p:nvPr/>
        </p:nvSpPr>
        <p:spPr>
          <a:xfrm>
            <a:off x="4476206" y="4966458"/>
            <a:ext cx="66134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0" name="Rectangle 9">
            <a:extLst>
              <a:ext uri="{FF2B5EF4-FFF2-40B4-BE49-F238E27FC236}">
                <a16:creationId xmlns:a16="http://schemas.microsoft.com/office/drawing/2014/main" id="{1943B52C-1428-7DB0-45A2-BAC920514866}"/>
              </a:ext>
            </a:extLst>
          </p:cNvPr>
          <p:cNvSpPr/>
          <p:nvPr/>
        </p:nvSpPr>
        <p:spPr>
          <a:xfrm>
            <a:off x="7054455" y="5349943"/>
            <a:ext cx="1393371"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1" name="Rectangle 10">
            <a:extLst>
              <a:ext uri="{FF2B5EF4-FFF2-40B4-BE49-F238E27FC236}">
                <a16:creationId xmlns:a16="http://schemas.microsoft.com/office/drawing/2014/main" id="{2FFF6F68-6ABD-4C8D-14AF-22D14014F485}"/>
              </a:ext>
            </a:extLst>
          </p:cNvPr>
          <p:cNvSpPr/>
          <p:nvPr/>
        </p:nvSpPr>
        <p:spPr>
          <a:xfrm>
            <a:off x="2279950" y="4449646"/>
            <a:ext cx="1743410" cy="5168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
        <p:nvSpPr>
          <p:cNvPr id="12" name="TextBox 11">
            <a:extLst>
              <a:ext uri="{FF2B5EF4-FFF2-40B4-BE49-F238E27FC236}">
                <a16:creationId xmlns:a16="http://schemas.microsoft.com/office/drawing/2014/main" id="{68FACC78-8B99-7A23-42BD-D89DBF4EC7DD}"/>
              </a:ext>
            </a:extLst>
          </p:cNvPr>
          <p:cNvSpPr txBox="1"/>
          <p:nvPr/>
        </p:nvSpPr>
        <p:spPr>
          <a:xfrm>
            <a:off x="8712924" y="905691"/>
            <a:ext cx="27902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Dante"/>
                <a:ea typeface="+mn-ea"/>
                <a:cs typeface="+mn-cs"/>
              </a:rPr>
              <a:t>Function</a:t>
            </a:r>
            <a:r>
              <a:rPr kumimoji="0" lang="en-US" sz="1800" b="0" i="0" u="none" strike="noStrike" kern="1200" cap="none" spc="0" normalizeH="0" baseline="0" noProof="0" dirty="0">
                <a:ln>
                  <a:noFill/>
                </a:ln>
                <a:solidFill>
                  <a:srgbClr val="000000"/>
                </a:solidFill>
                <a:effectLst/>
                <a:uLnTx/>
                <a:uFillTx/>
                <a:latin typeface="Dante"/>
                <a:ea typeface="+mn-ea"/>
                <a:cs typeface="+mn-cs"/>
              </a:rPr>
              <a:t>: Higher-order processing, intelligence, memory, and personality</a:t>
            </a:r>
          </a:p>
        </p:txBody>
      </p:sp>
      <p:sp>
        <p:nvSpPr>
          <p:cNvPr id="3" name="Rectangle 2">
            <a:extLst>
              <a:ext uri="{FF2B5EF4-FFF2-40B4-BE49-F238E27FC236}">
                <a16:creationId xmlns:a16="http://schemas.microsoft.com/office/drawing/2014/main" id="{DF21D55C-14F6-F35A-760E-8CBAF94E94E0}"/>
              </a:ext>
            </a:extLst>
          </p:cNvPr>
          <p:cNvSpPr/>
          <p:nvPr/>
        </p:nvSpPr>
        <p:spPr>
          <a:xfrm>
            <a:off x="7123103" y="2210278"/>
            <a:ext cx="1393371" cy="476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ante"/>
              <a:ea typeface="+mn-ea"/>
              <a:cs typeface="+mn-cs"/>
            </a:endParaRPr>
          </a:p>
        </p:txBody>
      </p:sp>
    </p:spTree>
    <p:extLst>
      <p:ext uri="{BB962C8B-B14F-4D97-AF65-F5344CB8AC3E}">
        <p14:creationId xmlns:p14="http://schemas.microsoft.com/office/powerpoint/2010/main" val="1136523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7F5D-07EA-4F35-A0C2-52CA401D5EC3}"/>
              </a:ext>
            </a:extLst>
          </p:cNvPr>
          <p:cNvSpPr>
            <a:spLocks noGrp="1"/>
          </p:cNvSpPr>
          <p:nvPr>
            <p:ph type="title" idx="4294967295"/>
          </p:nvPr>
        </p:nvSpPr>
        <p:spPr>
          <a:xfrm>
            <a:off x="0" y="4867275"/>
            <a:ext cx="10909300" cy="1446213"/>
          </a:xfrm>
        </p:spPr>
        <p:txBody>
          <a:bodyPr vert="horz" lIns="91440" tIns="45720" rIns="91440" bIns="45720" rtlCol="0" anchor="b">
            <a:normAutofit/>
          </a:bodyPr>
          <a:lstStyle/>
          <a:p>
            <a:pPr algn="ctr"/>
            <a:r>
              <a:rPr lang="en-US" sz="6000" dirty="0">
                <a:solidFill>
                  <a:schemeClr val="tx1">
                    <a:lumMod val="85000"/>
                    <a:lumOff val="15000"/>
                  </a:schemeClr>
                </a:solidFill>
              </a:rPr>
              <a:t>Lobes of the Brain</a:t>
            </a:r>
          </a:p>
        </p:txBody>
      </p:sp>
      <p:pic>
        <p:nvPicPr>
          <p:cNvPr id="8194" name="Picture 2" descr="An illustration shows the four lobes of the brain.">
            <a:extLst>
              <a:ext uri="{FF2B5EF4-FFF2-40B4-BE49-F238E27FC236}">
                <a16:creationId xmlns:a16="http://schemas.microsoft.com/office/drawing/2014/main" id="{6539A2EB-1D67-4BBD-B963-0A99B50543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2122" y="544891"/>
            <a:ext cx="5162992" cy="3768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AB0764-9545-4C0B-B05F-05F60FA256C1}"/>
              </a:ext>
            </a:extLst>
          </p:cNvPr>
          <p:cNvSpPr txBox="1"/>
          <p:nvPr/>
        </p:nvSpPr>
        <p:spPr>
          <a:xfrm>
            <a:off x="8769879" y="460484"/>
            <a:ext cx="3289419" cy="2339102"/>
          </a:xfrm>
          <a:prstGeom prst="rect">
            <a:avLst/>
          </a:prstGeom>
          <a:solidFill>
            <a:srgbClr val="73B6D3"/>
          </a:solidFill>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b="1" u="sng" dirty="0"/>
              <a:t>Parietal Lobe</a:t>
            </a:r>
            <a:r>
              <a:rPr lang="en-US" sz="1600" dirty="0"/>
              <a:t> </a:t>
            </a:r>
          </a:p>
          <a:p>
            <a:r>
              <a:rPr lang="en-US" sz="1600" i="1" dirty="0"/>
              <a:t>-Involved in processing information from the body’s senses</a:t>
            </a:r>
          </a:p>
          <a:p>
            <a:r>
              <a:rPr lang="en-US" sz="1600" dirty="0"/>
              <a:t>-Contains the </a:t>
            </a:r>
            <a:r>
              <a:rPr lang="en-US" sz="1600" b="1" dirty="0"/>
              <a:t>somatosensory cortex</a:t>
            </a:r>
            <a:r>
              <a:rPr lang="en-US" sz="1600" dirty="0"/>
              <a:t> (sensory information such as touch, temperature, and pain)</a:t>
            </a:r>
          </a:p>
          <a:p>
            <a:endParaRPr lang="en-US" sz="1600" dirty="0"/>
          </a:p>
        </p:txBody>
      </p:sp>
      <p:sp>
        <p:nvSpPr>
          <p:cNvPr id="11" name="TextBox 10">
            <a:extLst>
              <a:ext uri="{FF2B5EF4-FFF2-40B4-BE49-F238E27FC236}">
                <a16:creationId xmlns:a16="http://schemas.microsoft.com/office/drawing/2014/main" id="{B15E0B11-DEE3-48BB-81DB-EB23346847CB}"/>
              </a:ext>
            </a:extLst>
          </p:cNvPr>
          <p:cNvSpPr txBox="1"/>
          <p:nvPr/>
        </p:nvSpPr>
        <p:spPr>
          <a:xfrm>
            <a:off x="8769879" y="3297588"/>
            <a:ext cx="3289419" cy="1815882"/>
          </a:xfrm>
          <a:prstGeom prst="rect">
            <a:avLst/>
          </a:prstGeom>
          <a:solidFill>
            <a:srgbClr val="FEDF9F"/>
          </a:solidFill>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b="1" u="sng" dirty="0"/>
              <a:t>Occipital Lobe</a:t>
            </a:r>
            <a:endParaRPr lang="en-US" sz="1600" dirty="0"/>
          </a:p>
          <a:p>
            <a:r>
              <a:rPr lang="en-US" sz="1600" i="1" dirty="0"/>
              <a:t>-Associated with processing vision and mental representation</a:t>
            </a:r>
          </a:p>
          <a:p>
            <a:r>
              <a:rPr lang="en-US" sz="1600" dirty="0"/>
              <a:t>-Contains the </a:t>
            </a:r>
            <a:r>
              <a:rPr lang="en-US" sz="1600" b="1" dirty="0"/>
              <a:t>primary visual cortex </a:t>
            </a:r>
            <a:r>
              <a:rPr lang="en-US" sz="1600" dirty="0"/>
              <a:t>(interpreting incoming vision)</a:t>
            </a:r>
            <a:endParaRPr lang="en-US" sz="1600" b="1" dirty="0"/>
          </a:p>
        </p:txBody>
      </p:sp>
      <p:sp>
        <p:nvSpPr>
          <p:cNvPr id="12" name="TextBox 11">
            <a:extLst>
              <a:ext uri="{FF2B5EF4-FFF2-40B4-BE49-F238E27FC236}">
                <a16:creationId xmlns:a16="http://schemas.microsoft.com/office/drawing/2014/main" id="{6ADD461A-1FDB-45C5-98F5-C200B94FFC87}"/>
              </a:ext>
            </a:extLst>
          </p:cNvPr>
          <p:cNvSpPr txBox="1"/>
          <p:nvPr/>
        </p:nvSpPr>
        <p:spPr>
          <a:xfrm>
            <a:off x="132701" y="3297588"/>
            <a:ext cx="3289421" cy="2062103"/>
          </a:xfrm>
          <a:prstGeom prst="rect">
            <a:avLst/>
          </a:prstGeom>
          <a:solidFill>
            <a:srgbClr val="AFC4A6"/>
          </a:solidFill>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b="1" u="sng" dirty="0"/>
              <a:t>Temporal Lobe</a:t>
            </a:r>
            <a:endParaRPr lang="en-US" sz="1600" dirty="0"/>
          </a:p>
          <a:p>
            <a:r>
              <a:rPr lang="en-US" sz="1600" dirty="0"/>
              <a:t>-</a:t>
            </a:r>
            <a:r>
              <a:rPr lang="en-US" sz="1600" i="1" dirty="0"/>
              <a:t>Associated with hearing, memory, emotion, and some aspects of language</a:t>
            </a:r>
          </a:p>
          <a:p>
            <a:r>
              <a:rPr lang="en-US" sz="1600" dirty="0"/>
              <a:t>-Contains the </a:t>
            </a:r>
            <a:r>
              <a:rPr lang="en-US" sz="1600" b="1" dirty="0"/>
              <a:t>auditory cortex</a:t>
            </a:r>
            <a:r>
              <a:rPr lang="en-US" sz="1600" dirty="0"/>
              <a:t> (processes sounds) and </a:t>
            </a:r>
            <a:r>
              <a:rPr lang="en-US" sz="1600" b="1" dirty="0"/>
              <a:t>Wernicke’s area</a:t>
            </a:r>
            <a:r>
              <a:rPr lang="en-US" sz="1600" dirty="0"/>
              <a:t> (speech comprehension)</a:t>
            </a:r>
          </a:p>
        </p:txBody>
      </p:sp>
      <p:sp>
        <p:nvSpPr>
          <p:cNvPr id="13" name="TextBox 12">
            <a:extLst>
              <a:ext uri="{FF2B5EF4-FFF2-40B4-BE49-F238E27FC236}">
                <a16:creationId xmlns:a16="http://schemas.microsoft.com/office/drawing/2014/main" id="{A555CD8A-AF3A-41FF-B85D-ED548C1DA2C7}"/>
              </a:ext>
            </a:extLst>
          </p:cNvPr>
          <p:cNvSpPr txBox="1"/>
          <p:nvPr/>
        </p:nvSpPr>
        <p:spPr>
          <a:xfrm>
            <a:off x="132701" y="544891"/>
            <a:ext cx="3289421" cy="2554545"/>
          </a:xfrm>
          <a:prstGeom prst="rect">
            <a:avLst/>
          </a:prstGeom>
          <a:solidFill>
            <a:srgbClr val="FBB190"/>
          </a:solidFill>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b="1" u="sng" dirty="0"/>
              <a:t>Frontal Lobe</a:t>
            </a:r>
            <a:endParaRPr lang="en-US" sz="1600" dirty="0"/>
          </a:p>
          <a:p>
            <a:r>
              <a:rPr lang="en-US" sz="1600" i="1" dirty="0"/>
              <a:t>-Involved in reasoning, motor control, emotion, and language</a:t>
            </a:r>
          </a:p>
          <a:p>
            <a:r>
              <a:rPr lang="en-US" sz="1600" dirty="0"/>
              <a:t>-Contains the </a:t>
            </a:r>
            <a:r>
              <a:rPr lang="en-US" sz="1600" b="1" dirty="0"/>
              <a:t>motor cortex</a:t>
            </a:r>
            <a:r>
              <a:rPr lang="en-US" sz="1600" dirty="0"/>
              <a:t> (movement coordination), </a:t>
            </a:r>
            <a:r>
              <a:rPr lang="en-US" sz="1600" b="1" dirty="0"/>
              <a:t>prefrontal cortex</a:t>
            </a:r>
            <a:r>
              <a:rPr lang="en-US" sz="1600" dirty="0"/>
              <a:t> (higher-level cognitive function), and </a:t>
            </a:r>
            <a:r>
              <a:rPr lang="en-US" sz="1600" b="1" dirty="0"/>
              <a:t>Broca’s area</a:t>
            </a:r>
            <a:r>
              <a:rPr lang="en-US" sz="1600" dirty="0"/>
              <a:t> (language production)</a:t>
            </a:r>
            <a:endParaRPr lang="en-US" sz="1600" b="1" dirty="0"/>
          </a:p>
        </p:txBody>
      </p:sp>
    </p:spTree>
    <p:extLst>
      <p:ext uri="{BB962C8B-B14F-4D97-AF65-F5344CB8AC3E}">
        <p14:creationId xmlns:p14="http://schemas.microsoft.com/office/powerpoint/2010/main" val="797768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n illustration shows the locations of Broca’s and Wernicke’s areas.">
            <a:extLst>
              <a:ext uri="{FF2B5EF4-FFF2-40B4-BE49-F238E27FC236}">
                <a16:creationId xmlns:a16="http://schemas.microsoft.com/office/drawing/2014/main" id="{88BB7DD4-4595-421E-8B4A-40733F2BEC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15249" y="909136"/>
            <a:ext cx="8161502" cy="50397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D2CEBC-1FA3-4BBB-AB41-2B9832D77854}"/>
              </a:ext>
            </a:extLst>
          </p:cNvPr>
          <p:cNvSpPr txBox="1"/>
          <p:nvPr/>
        </p:nvSpPr>
        <p:spPr>
          <a:xfrm>
            <a:off x="8713300" y="2025749"/>
            <a:ext cx="2894897" cy="1477328"/>
          </a:xfrm>
          <a:prstGeom prst="rect">
            <a:avLst/>
          </a:prstGeom>
          <a:noFill/>
        </p:spPr>
        <p:txBody>
          <a:bodyPr wrap="square" rtlCol="0">
            <a:spAutoFit/>
          </a:bodyPr>
          <a:lstStyle/>
          <a:p>
            <a:r>
              <a:rPr lang="en-US" dirty="0"/>
              <a:t>Individuals with damage to Wernicke’s area can produce sensible language, but struggle to understand it</a:t>
            </a:r>
          </a:p>
        </p:txBody>
      </p:sp>
      <p:sp>
        <p:nvSpPr>
          <p:cNvPr id="15" name="TextBox 14">
            <a:extLst>
              <a:ext uri="{FF2B5EF4-FFF2-40B4-BE49-F238E27FC236}">
                <a16:creationId xmlns:a16="http://schemas.microsoft.com/office/drawing/2014/main" id="{2E17A7D5-7041-4B5A-A304-D1D59EBB9828}"/>
              </a:ext>
            </a:extLst>
          </p:cNvPr>
          <p:cNvSpPr txBox="1"/>
          <p:nvPr/>
        </p:nvSpPr>
        <p:spPr>
          <a:xfrm>
            <a:off x="505427" y="3035832"/>
            <a:ext cx="2894897" cy="1754326"/>
          </a:xfrm>
          <a:prstGeom prst="rect">
            <a:avLst/>
          </a:prstGeom>
          <a:noFill/>
        </p:spPr>
        <p:txBody>
          <a:bodyPr wrap="square" rtlCol="0">
            <a:spAutoFit/>
          </a:bodyPr>
          <a:lstStyle/>
          <a:p>
            <a:r>
              <a:rPr lang="en-US" dirty="0"/>
              <a:t>Individuals with damage to Broca’s area can understand language but struggle to produce words, spoken or written</a:t>
            </a:r>
          </a:p>
        </p:txBody>
      </p:sp>
    </p:spTree>
    <p:extLst>
      <p:ext uri="{BB962C8B-B14F-4D97-AF65-F5344CB8AC3E}">
        <p14:creationId xmlns:p14="http://schemas.microsoft.com/office/powerpoint/2010/main" val="1841290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B592-13FB-5D44-44EE-FADA52180A51}"/>
              </a:ext>
            </a:extLst>
          </p:cNvPr>
          <p:cNvSpPr>
            <a:spLocks noGrp="1"/>
          </p:cNvSpPr>
          <p:nvPr>
            <p:ph type="title"/>
          </p:nvPr>
        </p:nvSpPr>
        <p:spPr/>
        <p:txBody>
          <a:bodyPr/>
          <a:lstStyle/>
          <a:p>
            <a:r>
              <a:rPr lang="en-US" dirty="0"/>
              <a:t>Damage to </a:t>
            </a:r>
            <a:br>
              <a:rPr lang="en-US" dirty="0"/>
            </a:br>
            <a:r>
              <a:rPr lang="en-US" dirty="0"/>
              <a:t>Broca’s Area</a:t>
            </a:r>
          </a:p>
        </p:txBody>
      </p:sp>
      <p:pic>
        <p:nvPicPr>
          <p:cNvPr id="4" name="Online Media 3" title="Broca's Aphasia (Non-Fluent Aphasia)">
            <a:hlinkClick r:id="" action="ppaction://media"/>
            <a:extLst>
              <a:ext uri="{FF2B5EF4-FFF2-40B4-BE49-F238E27FC236}">
                <a16:creationId xmlns:a16="http://schemas.microsoft.com/office/drawing/2014/main" id="{02E56B31-EC7E-6DD9-C4CC-589538C82DF5}"/>
              </a:ext>
            </a:extLst>
          </p:cNvPr>
          <p:cNvPicPr>
            <a:picLocks noGrp="1" noRot="1" noChangeAspect="1"/>
          </p:cNvPicPr>
          <p:nvPr>
            <p:ph idx="1"/>
            <a:videoFile r:link="rId1"/>
          </p:nvPr>
        </p:nvPicPr>
        <p:blipFill>
          <a:blip r:embed="rId4"/>
          <a:stretch>
            <a:fillRect/>
          </a:stretch>
        </p:blipFill>
        <p:spPr>
          <a:xfrm>
            <a:off x="4929352" y="1201738"/>
            <a:ext cx="6881648" cy="5161715"/>
          </a:xfrm>
          <a:prstGeom prst="rect">
            <a:avLst/>
          </a:prstGeom>
        </p:spPr>
      </p:pic>
    </p:spTree>
    <p:extLst>
      <p:ext uri="{BB962C8B-B14F-4D97-AF65-F5344CB8AC3E}">
        <p14:creationId xmlns:p14="http://schemas.microsoft.com/office/powerpoint/2010/main" val="404388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23D90-F31F-D8C5-6EA3-22B088CF715C}"/>
              </a:ext>
            </a:extLst>
          </p:cNvPr>
          <p:cNvSpPr>
            <a:spLocks noGrp="1"/>
          </p:cNvSpPr>
          <p:nvPr>
            <p:ph type="title"/>
          </p:nvPr>
        </p:nvSpPr>
        <p:spPr/>
        <p:txBody>
          <a:bodyPr/>
          <a:lstStyle/>
          <a:p>
            <a:r>
              <a:rPr lang="en-US" dirty="0"/>
              <a:t>Damage to Wernicke’s Area</a:t>
            </a:r>
          </a:p>
        </p:txBody>
      </p:sp>
      <p:pic>
        <p:nvPicPr>
          <p:cNvPr id="4" name="Online Media 3" title="Fluent Aphasia (Wernicke's Aphasia)">
            <a:hlinkClick r:id="" action="ppaction://media"/>
            <a:extLst>
              <a:ext uri="{FF2B5EF4-FFF2-40B4-BE49-F238E27FC236}">
                <a16:creationId xmlns:a16="http://schemas.microsoft.com/office/drawing/2014/main" id="{B9F5E50E-0B2B-6498-1C65-8B3B60649C15}"/>
              </a:ext>
            </a:extLst>
          </p:cNvPr>
          <p:cNvPicPr>
            <a:picLocks noGrp="1" noRot="1" noChangeAspect="1"/>
          </p:cNvPicPr>
          <p:nvPr>
            <p:ph idx="1"/>
            <a:videoFile r:link="rId1"/>
          </p:nvPr>
        </p:nvPicPr>
        <p:blipFill>
          <a:blip r:embed="rId4"/>
          <a:stretch>
            <a:fillRect/>
          </a:stretch>
        </p:blipFill>
        <p:spPr>
          <a:xfrm>
            <a:off x="4782206" y="1274893"/>
            <a:ext cx="7189076" cy="4062525"/>
          </a:xfrm>
          <a:prstGeom prst="rect">
            <a:avLst/>
          </a:prstGeom>
        </p:spPr>
      </p:pic>
    </p:spTree>
    <p:extLst>
      <p:ext uri="{BB962C8B-B14F-4D97-AF65-F5344CB8AC3E}">
        <p14:creationId xmlns:p14="http://schemas.microsoft.com/office/powerpoint/2010/main" val="332026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A03F-5B07-4121-89CB-E295F13B0850}"/>
              </a:ext>
            </a:extLst>
          </p:cNvPr>
          <p:cNvSpPr>
            <a:spLocks noGrp="1"/>
          </p:cNvSpPr>
          <p:nvPr>
            <p:ph type="title"/>
          </p:nvPr>
        </p:nvSpPr>
        <p:spPr/>
        <p:txBody>
          <a:bodyPr anchor="ctr">
            <a:normAutofit/>
          </a:bodyPr>
          <a:lstStyle/>
          <a:p>
            <a:r>
              <a:rPr lang="en-US" dirty="0"/>
              <a:t>Technology for Studying the Brain</a:t>
            </a:r>
          </a:p>
        </p:txBody>
      </p:sp>
      <p:sp>
        <p:nvSpPr>
          <p:cNvPr id="3" name="Content Placeholder 2">
            <a:extLst>
              <a:ext uri="{FF2B5EF4-FFF2-40B4-BE49-F238E27FC236}">
                <a16:creationId xmlns:a16="http://schemas.microsoft.com/office/drawing/2014/main" id="{13B5ABC1-F0A8-4F34-A558-A0231D145319}"/>
              </a:ext>
            </a:extLst>
          </p:cNvPr>
          <p:cNvSpPr>
            <a:spLocks noGrp="1"/>
          </p:cNvSpPr>
          <p:nvPr>
            <p:ph type="body" sz="quarter" idx="10"/>
          </p:nvPr>
        </p:nvSpPr>
        <p:spPr/>
        <p:txBody>
          <a:bodyPr>
            <a:normAutofit fontScale="92500" lnSpcReduction="20000"/>
          </a:bodyPr>
          <a:lstStyle/>
          <a:p>
            <a:pPr>
              <a:lnSpc>
                <a:spcPct val="100000"/>
              </a:lnSpc>
              <a:buFont typeface="Arial" panose="020B0604020202020204" pitchFamily="34" charset="0"/>
              <a:buChar char="•"/>
            </a:pPr>
            <a:r>
              <a:rPr lang="en-US" b="1" dirty="0"/>
              <a:t>Computerized tomography (CT) scan</a:t>
            </a:r>
            <a:r>
              <a:rPr lang="en-US" dirty="0"/>
              <a:t>: This scan takes x-rays that show different densities of material, which is often used to determine if someone has a tumor or significant brain atrophy.</a:t>
            </a:r>
            <a:endParaRPr lang="en-US" b="1" dirty="0"/>
          </a:p>
          <a:p>
            <a:pPr>
              <a:lnSpc>
                <a:spcPct val="100000"/>
              </a:lnSpc>
              <a:buFont typeface="Arial" panose="020B0604020202020204" pitchFamily="34" charset="0"/>
              <a:buChar char="•"/>
            </a:pPr>
            <a:r>
              <a:rPr lang="en-US" b="1" dirty="0"/>
              <a:t>Positron emission tomography (PET) scans</a:t>
            </a:r>
            <a:r>
              <a:rPr lang="en-US" dirty="0"/>
              <a:t>: This scan uses radioactive material attached to a sugar, which flows through a person’s blood stream. Active areas “eat” the sugar, and the attached radioactive material lights up like a beacon on the scan, showing which areas are active.</a:t>
            </a:r>
            <a:endParaRPr lang="en-US" b="1" dirty="0"/>
          </a:p>
          <a:p>
            <a:pPr>
              <a:lnSpc>
                <a:spcPct val="100000"/>
              </a:lnSpc>
              <a:buFont typeface="Arial" panose="020B0604020202020204" pitchFamily="34" charset="0"/>
              <a:buChar char="•"/>
            </a:pPr>
            <a:r>
              <a:rPr lang="en-US" b="1" dirty="0"/>
              <a:t>Magnetic resonance imaging (MRI)</a:t>
            </a:r>
            <a:r>
              <a:rPr lang="en-US" dirty="0"/>
              <a:t>: A magnetic field is used to make the hydrogen atoms in a person move. When the field is turned off, the hydrogen atoms give off signals as they return to their original position. Different tissues give different signals, which are displayed on a monitor.</a:t>
            </a:r>
            <a:endParaRPr lang="en-US" b="1" dirty="0"/>
          </a:p>
          <a:p>
            <a:pPr>
              <a:lnSpc>
                <a:spcPct val="100000"/>
              </a:lnSpc>
              <a:buFont typeface="Arial" panose="020B0604020202020204" pitchFamily="34" charset="0"/>
              <a:buChar char="•"/>
            </a:pPr>
            <a:r>
              <a:rPr lang="en-US" b="1" dirty="0"/>
              <a:t>Functional magnetic resonance imaging (fMRI)</a:t>
            </a:r>
            <a:r>
              <a:rPr lang="en-US" dirty="0"/>
              <a:t>: These scans are similar to an MRI, but also includes blood flow and oxygen tracking over a span of time.</a:t>
            </a:r>
          </a:p>
          <a:p>
            <a:pPr>
              <a:lnSpc>
                <a:spcPct val="100000"/>
              </a:lnSpc>
              <a:buFont typeface="Arial" panose="020B0604020202020204" pitchFamily="34" charset="0"/>
              <a:buChar char="•"/>
            </a:pPr>
            <a:r>
              <a:rPr lang="en-US" b="1" dirty="0"/>
              <a:t>Electroencephalography (EEG)</a:t>
            </a:r>
            <a:r>
              <a:rPr lang="en-US" dirty="0"/>
              <a:t>: Electrodes attached to a person’s head measure the brain’s electrical activity, including both frequency and amplitude of the recorded brainwaves.</a:t>
            </a:r>
            <a:endParaRPr lang="en-US" b="1" dirty="0"/>
          </a:p>
        </p:txBody>
      </p:sp>
    </p:spTree>
    <p:extLst>
      <p:ext uri="{BB962C8B-B14F-4D97-AF65-F5344CB8AC3E}">
        <p14:creationId xmlns:p14="http://schemas.microsoft.com/office/powerpoint/2010/main" val="1302341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ADC4-5594-5C51-06AE-D84462F13307}"/>
              </a:ext>
            </a:extLst>
          </p:cNvPr>
          <p:cNvSpPr>
            <a:spLocks noGrp="1"/>
          </p:cNvSpPr>
          <p:nvPr>
            <p:ph type="title"/>
          </p:nvPr>
        </p:nvSpPr>
        <p:spPr/>
        <p:txBody>
          <a:bodyPr/>
          <a:lstStyle/>
          <a:p>
            <a:r>
              <a:rPr lang="en-US" dirty="0"/>
              <a:t>PET Scan</a:t>
            </a:r>
          </a:p>
        </p:txBody>
      </p:sp>
      <p:pic>
        <p:nvPicPr>
          <p:cNvPr id="4" name="Online Media 3" title="PET Scan video">
            <a:hlinkClick r:id="" action="ppaction://media"/>
            <a:extLst>
              <a:ext uri="{FF2B5EF4-FFF2-40B4-BE49-F238E27FC236}">
                <a16:creationId xmlns:a16="http://schemas.microsoft.com/office/drawing/2014/main" id="{9DB5F748-18C5-9625-2497-996A59150528}"/>
              </a:ext>
            </a:extLst>
          </p:cNvPr>
          <p:cNvPicPr>
            <a:picLocks noRot="1" noChangeAspect="1"/>
          </p:cNvPicPr>
          <p:nvPr>
            <a:videoFile r:link="rId1"/>
          </p:nvPr>
        </p:nvPicPr>
        <p:blipFill>
          <a:blip r:embed="rId4"/>
          <a:stretch>
            <a:fillRect/>
          </a:stretch>
        </p:blipFill>
        <p:spPr>
          <a:xfrm>
            <a:off x="3863297" y="421241"/>
            <a:ext cx="7685069" cy="5763802"/>
          </a:xfrm>
          <a:prstGeom prst="rect">
            <a:avLst/>
          </a:prstGeom>
        </p:spPr>
      </p:pic>
    </p:spTree>
    <p:extLst>
      <p:ext uri="{BB962C8B-B14F-4D97-AF65-F5344CB8AC3E}">
        <p14:creationId xmlns:p14="http://schemas.microsoft.com/office/powerpoint/2010/main" val="256078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94178B-84D2-61AD-6B49-9912A1E811AF}"/>
              </a:ext>
            </a:extLst>
          </p:cNvPr>
          <p:cNvSpPr>
            <a:spLocks noGrp="1"/>
          </p:cNvSpPr>
          <p:nvPr>
            <p:ph type="title"/>
          </p:nvPr>
        </p:nvSpPr>
        <p:spPr/>
        <p:txBody>
          <a:bodyPr/>
          <a:lstStyle/>
          <a:p>
            <a:r>
              <a:rPr lang="en-US" dirty="0"/>
              <a:t>How are Genes Expressed?</a:t>
            </a:r>
          </a:p>
        </p:txBody>
      </p:sp>
      <p:graphicFrame>
        <p:nvGraphicFramePr>
          <p:cNvPr id="7" name="Content Placeholder 2">
            <a:extLst>
              <a:ext uri="{FF2B5EF4-FFF2-40B4-BE49-F238E27FC236}">
                <a16:creationId xmlns:a16="http://schemas.microsoft.com/office/drawing/2014/main" id="{1CA850AB-00B8-F379-0B04-3F75516C2EC9}"/>
              </a:ext>
            </a:extLst>
          </p:cNvPr>
          <p:cNvGraphicFramePr>
            <a:graphicFrameLocks noGrp="1"/>
          </p:cNvGraphicFramePr>
          <p:nvPr>
            <p:ph idx="4294967295"/>
            <p:extLst>
              <p:ext uri="{D42A27DB-BD31-4B8C-83A1-F6EECF244321}">
                <p14:modId xmlns:p14="http://schemas.microsoft.com/office/powerpoint/2010/main" val="981498817"/>
              </p:ext>
            </p:extLst>
          </p:nvPr>
        </p:nvGraphicFramePr>
        <p:xfrm>
          <a:off x="893380" y="1693454"/>
          <a:ext cx="10058400" cy="3786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7313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69E-4B45-4891-B648-B4852ED48E47}"/>
              </a:ext>
            </a:extLst>
          </p:cNvPr>
          <p:cNvSpPr>
            <a:spLocks noGrp="1"/>
          </p:cNvSpPr>
          <p:nvPr>
            <p:ph type="title"/>
          </p:nvPr>
        </p:nvSpPr>
        <p:spPr>
          <a:xfrm>
            <a:off x="815521" y="2013205"/>
            <a:ext cx="5027930" cy="3455777"/>
          </a:xfrm>
        </p:spPr>
        <p:txBody>
          <a:bodyPr vert="horz" lIns="91440" tIns="45720" rIns="91440" bIns="45720" rtlCol="0" anchor="ctr">
            <a:noAutofit/>
          </a:bodyPr>
          <a:lstStyle/>
          <a:p>
            <a:pPr algn="r"/>
            <a:r>
              <a:rPr lang="en-US" dirty="0">
                <a:solidFill>
                  <a:schemeClr val="tx1">
                    <a:lumMod val="85000"/>
                    <a:lumOff val="15000"/>
                  </a:schemeClr>
                </a:solidFill>
              </a:rPr>
              <a:t>We’ve discussed how the body can send messages with neurotransmitters. Are there any other ways the body sends messages?</a:t>
            </a:r>
          </a:p>
        </p:txBody>
      </p:sp>
      <p:sp>
        <p:nvSpPr>
          <p:cNvPr id="3" name="Content Placeholder 2">
            <a:extLst>
              <a:ext uri="{FF2B5EF4-FFF2-40B4-BE49-F238E27FC236}">
                <a16:creationId xmlns:a16="http://schemas.microsoft.com/office/drawing/2014/main" id="{4C3FFEF7-8769-484A-A9A5-CDEE3BD7B64B}"/>
              </a:ext>
            </a:extLst>
          </p:cNvPr>
          <p:cNvSpPr>
            <a:spLocks noGrp="1"/>
          </p:cNvSpPr>
          <p:nvPr>
            <p:ph sz="half" idx="14"/>
          </p:nvPr>
        </p:nvSpPr>
        <p:spPr>
          <a:xfrm>
            <a:off x="6601821" y="2308316"/>
            <a:ext cx="4873446" cy="2994868"/>
          </a:xfrm>
        </p:spPr>
        <p:txBody>
          <a:bodyPr vert="horz" lIns="91440" tIns="45720" rIns="91440" bIns="45720" rtlCol="0" anchor="ctr">
            <a:normAutofit/>
          </a:bodyPr>
          <a:lstStyle/>
          <a:p>
            <a:pPr marL="0" indent="0">
              <a:lnSpc>
                <a:spcPct val="100000"/>
              </a:lnSpc>
              <a:buNone/>
            </a:pPr>
            <a:r>
              <a:rPr lang="en-US" sz="3600" cap="all" spc="200" dirty="0">
                <a:solidFill>
                  <a:schemeClr val="tx1"/>
                </a:solidFill>
              </a:rPr>
              <a:t>Yes! With hormones!</a:t>
            </a:r>
          </a:p>
        </p:txBody>
      </p:sp>
    </p:spTree>
    <p:extLst>
      <p:ext uri="{BB962C8B-B14F-4D97-AF65-F5344CB8AC3E}">
        <p14:creationId xmlns:p14="http://schemas.microsoft.com/office/powerpoint/2010/main" val="21205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1B938-1BF0-436E-8696-005D9830C27B}"/>
              </a:ext>
            </a:extLst>
          </p:cNvPr>
          <p:cNvSpPr>
            <a:spLocks noGrp="1"/>
          </p:cNvSpPr>
          <p:nvPr>
            <p:ph type="title"/>
          </p:nvPr>
        </p:nvSpPr>
        <p:spPr/>
        <p:txBody>
          <a:bodyPr anchor="ctr">
            <a:normAutofit/>
          </a:bodyPr>
          <a:lstStyle/>
          <a:p>
            <a:pPr algn="r"/>
            <a:r>
              <a:rPr lang="en-US" dirty="0"/>
              <a:t>The Endocrine System</a:t>
            </a:r>
          </a:p>
        </p:txBody>
      </p:sp>
      <p:sp>
        <p:nvSpPr>
          <p:cNvPr id="3" name="Content Placeholder 2">
            <a:extLst>
              <a:ext uri="{FF2B5EF4-FFF2-40B4-BE49-F238E27FC236}">
                <a16:creationId xmlns:a16="http://schemas.microsoft.com/office/drawing/2014/main" id="{109C2306-75C0-4843-9B5C-956C8A5AF04B}"/>
              </a:ext>
            </a:extLst>
          </p:cNvPr>
          <p:cNvSpPr>
            <a:spLocks noGrp="1"/>
          </p:cNvSpPr>
          <p:nvPr>
            <p:ph type="body" sz="quarter" idx="10"/>
          </p:nvPr>
        </p:nvSpPr>
        <p:spPr/>
        <p:txBody>
          <a:bodyPr anchor="ctr">
            <a:normAutofit/>
          </a:bodyPr>
          <a:lstStyle/>
          <a:p>
            <a:pPr>
              <a:buFont typeface="Arial" panose="020B0604020202020204" pitchFamily="34" charset="0"/>
              <a:buChar char="•"/>
            </a:pPr>
            <a:r>
              <a:rPr lang="en-US" dirty="0"/>
              <a:t>The endocrine system sends chemical messengers called </a:t>
            </a:r>
            <a:r>
              <a:rPr lang="en-US" b="1" dirty="0"/>
              <a:t>hormones</a:t>
            </a:r>
            <a:r>
              <a:rPr lang="en-US" dirty="0"/>
              <a:t> throughout the body, helping regulate numerous bodily functions.</a:t>
            </a:r>
          </a:p>
          <a:p>
            <a:pPr>
              <a:buFont typeface="Arial" panose="020B0604020202020204" pitchFamily="34" charset="0"/>
              <a:buChar char="•"/>
            </a:pPr>
            <a:r>
              <a:rPr lang="en-US" dirty="0"/>
              <a:t>What makes hormones different than neurotransmitters?</a:t>
            </a:r>
          </a:p>
          <a:p>
            <a:pPr marL="201168" lvl="1" indent="0">
              <a:buNone/>
            </a:pPr>
            <a:r>
              <a:rPr lang="en-US" dirty="0"/>
              <a:t>      1. Hormones are released into the bloodstream, passing the message to the entire body, rather than staying in one local area.</a:t>
            </a:r>
          </a:p>
          <a:p>
            <a:pPr marL="201168" lvl="1" indent="0">
              <a:buNone/>
            </a:pPr>
            <a:r>
              <a:rPr lang="en-US" dirty="0"/>
              <a:t>      2. Hormones are much slower to take effect but tend to be longer lasting.</a:t>
            </a:r>
          </a:p>
          <a:p>
            <a:pPr marL="91440" marR="0" lvl="0" indent="-91440" defTabSz="914400" rtl="0" eaLnBrk="1" fontAlgn="auto" latinLnBrk="0" hangingPunct="1">
              <a:spcBef>
                <a:spcPts val="1200"/>
              </a:spcBef>
              <a:spcAft>
                <a:spcPts val="200"/>
              </a:spcAft>
              <a:buClr>
                <a:srgbClr val="C34D8C"/>
              </a:buClr>
              <a:buSzPct val="100000"/>
              <a:buFont typeface="Arial" panose="020B0604020202020204" pitchFamily="34" charset="0"/>
              <a:buChar char="•"/>
              <a:tabLst/>
              <a:defRPr/>
            </a:pPr>
            <a:r>
              <a:rPr kumimoji="0" lang="en-US" b="0" i="0" u="none" strike="noStrike" kern="1200" cap="none" spc="0" normalizeH="0" baseline="0" noProof="0" dirty="0">
                <a:ln>
                  <a:noFill/>
                </a:ln>
                <a:effectLst/>
                <a:uLnTx/>
                <a:uFillTx/>
                <a:latin typeface="Speak Pro" panose="020F0502020204030204"/>
                <a:ea typeface="+mn-ea"/>
                <a:cs typeface="+mn-cs"/>
              </a:rPr>
              <a:t>Hormones are released from glands throughout the body, with different glands and hormones having different functions.</a:t>
            </a:r>
          </a:p>
          <a:p>
            <a:pPr marL="201168" lvl="1" indent="0">
              <a:buNone/>
            </a:pPr>
            <a:endParaRPr lang="en-US" dirty="0"/>
          </a:p>
        </p:txBody>
      </p:sp>
    </p:spTree>
    <p:extLst>
      <p:ext uri="{BB962C8B-B14F-4D97-AF65-F5344CB8AC3E}">
        <p14:creationId xmlns:p14="http://schemas.microsoft.com/office/powerpoint/2010/main" val="753633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03D6-7896-4C61-87D8-DE2C29FB6779}"/>
              </a:ext>
            </a:extLst>
          </p:cNvPr>
          <p:cNvSpPr>
            <a:spLocks noGrp="1"/>
          </p:cNvSpPr>
          <p:nvPr>
            <p:ph type="title"/>
          </p:nvPr>
        </p:nvSpPr>
        <p:spPr/>
        <p:txBody>
          <a:bodyPr vert="horz" lIns="91440" tIns="45720" rIns="91440" bIns="45720" rtlCol="0" anchor="b">
            <a:normAutofit fontScale="90000"/>
          </a:bodyPr>
          <a:lstStyle/>
          <a:p>
            <a:r>
              <a:rPr lang="en-US" sz="4700">
                <a:solidFill>
                  <a:schemeClr val="tx1">
                    <a:lumMod val="85000"/>
                    <a:lumOff val="15000"/>
                  </a:schemeClr>
                </a:solidFill>
              </a:rPr>
              <a:t>Major Endocrine Glands and Hormones</a:t>
            </a:r>
          </a:p>
        </p:txBody>
      </p:sp>
      <p:graphicFrame>
        <p:nvGraphicFramePr>
          <p:cNvPr id="7" name="Content Placeholder 3">
            <a:extLst>
              <a:ext uri="{FF2B5EF4-FFF2-40B4-BE49-F238E27FC236}">
                <a16:creationId xmlns:a16="http://schemas.microsoft.com/office/drawing/2014/main" id="{8B34B5CB-7348-49CB-80A7-0E76A1B31B15}"/>
              </a:ext>
            </a:extLst>
          </p:cNvPr>
          <p:cNvGraphicFramePr>
            <a:graphicFrameLocks/>
          </p:cNvGraphicFramePr>
          <p:nvPr/>
        </p:nvGraphicFramePr>
        <p:xfrm>
          <a:off x="1050462" y="1902823"/>
          <a:ext cx="9442021" cy="3494434"/>
        </p:xfrm>
        <a:graphic>
          <a:graphicData uri="http://schemas.openxmlformats.org/drawingml/2006/table">
            <a:tbl>
              <a:tblPr firstRow="1" bandRow="1">
                <a:tableStyleId>{3B4B98B0-60AC-42C2-AFA5-B58CD77FA1E5}</a:tableStyleId>
              </a:tblPr>
              <a:tblGrid>
                <a:gridCol w="2923416">
                  <a:extLst>
                    <a:ext uri="{9D8B030D-6E8A-4147-A177-3AD203B41FA5}">
                      <a16:colId xmlns:a16="http://schemas.microsoft.com/office/drawing/2014/main" val="3248666329"/>
                    </a:ext>
                  </a:extLst>
                </a:gridCol>
                <a:gridCol w="3249224">
                  <a:extLst>
                    <a:ext uri="{9D8B030D-6E8A-4147-A177-3AD203B41FA5}">
                      <a16:colId xmlns:a16="http://schemas.microsoft.com/office/drawing/2014/main" val="387533718"/>
                    </a:ext>
                  </a:extLst>
                </a:gridCol>
                <a:gridCol w="3269381">
                  <a:extLst>
                    <a:ext uri="{9D8B030D-6E8A-4147-A177-3AD203B41FA5}">
                      <a16:colId xmlns:a16="http://schemas.microsoft.com/office/drawing/2014/main" val="203895006"/>
                    </a:ext>
                  </a:extLst>
                </a:gridCol>
              </a:tblGrid>
              <a:tr h="293144">
                <a:tc>
                  <a:txBody>
                    <a:bodyPr/>
                    <a:lstStyle/>
                    <a:p>
                      <a:pPr algn="l" fontAlgn="b"/>
                      <a:r>
                        <a:rPr lang="en-US" sz="1300" b="1">
                          <a:effectLst/>
                        </a:rPr>
                        <a:t>Endocrine Gland</a:t>
                      </a:r>
                    </a:p>
                  </a:txBody>
                  <a:tcPr marL="68762" marR="68762" marT="34380" marB="34380" anchor="b"/>
                </a:tc>
                <a:tc>
                  <a:txBody>
                    <a:bodyPr/>
                    <a:lstStyle/>
                    <a:p>
                      <a:pPr algn="l" fontAlgn="b"/>
                      <a:r>
                        <a:rPr lang="en-US" sz="1300" b="1">
                          <a:effectLst/>
                        </a:rPr>
                        <a:t>Associated Hormones</a:t>
                      </a:r>
                    </a:p>
                  </a:txBody>
                  <a:tcPr marL="68762" marR="68762" marT="34380" marB="34380" anchor="b"/>
                </a:tc>
                <a:tc>
                  <a:txBody>
                    <a:bodyPr/>
                    <a:lstStyle/>
                    <a:p>
                      <a:pPr algn="l" fontAlgn="b"/>
                      <a:r>
                        <a:rPr lang="en-US" sz="1300" b="1">
                          <a:effectLst/>
                        </a:rPr>
                        <a:t>Function</a:t>
                      </a:r>
                    </a:p>
                  </a:txBody>
                  <a:tcPr marL="68762" marR="68762" marT="34380" marB="34380" anchor="b"/>
                </a:tc>
                <a:extLst>
                  <a:ext uri="{0D108BD9-81ED-4DB2-BD59-A6C34878D82A}">
                    <a16:rowId xmlns:a16="http://schemas.microsoft.com/office/drawing/2014/main" val="2222934941"/>
                  </a:ext>
                </a:extLst>
              </a:tr>
              <a:tr h="676238">
                <a:tc>
                  <a:txBody>
                    <a:bodyPr/>
                    <a:lstStyle/>
                    <a:p>
                      <a:pPr fontAlgn="ctr"/>
                      <a:r>
                        <a:rPr lang="en-US" sz="1300">
                          <a:effectLst/>
                        </a:rPr>
                        <a:t>Pituitary</a:t>
                      </a:r>
                    </a:p>
                  </a:txBody>
                  <a:tcPr marL="68762" marR="68762" marT="34380" marB="34380" anchor="ctr"/>
                </a:tc>
                <a:tc>
                  <a:txBody>
                    <a:bodyPr/>
                    <a:lstStyle/>
                    <a:p>
                      <a:pPr fontAlgn="ctr"/>
                      <a:r>
                        <a:rPr lang="en-US" sz="1300">
                          <a:effectLst/>
                        </a:rPr>
                        <a:t>Growth hormone, releasing and inhibiting hormones (such as thyroid stimulating hormone)</a:t>
                      </a:r>
                    </a:p>
                  </a:txBody>
                  <a:tcPr marL="68762" marR="68762" marT="34380" marB="34380" anchor="ctr"/>
                </a:tc>
                <a:tc>
                  <a:txBody>
                    <a:bodyPr/>
                    <a:lstStyle/>
                    <a:p>
                      <a:pPr fontAlgn="ctr"/>
                      <a:r>
                        <a:rPr lang="en-US" sz="1300">
                          <a:effectLst/>
                        </a:rPr>
                        <a:t>Regulate growth, regulate hormone release</a:t>
                      </a:r>
                    </a:p>
                  </a:txBody>
                  <a:tcPr marL="68762" marR="68762" marT="34380" marB="34380" anchor="ctr"/>
                </a:tc>
                <a:extLst>
                  <a:ext uri="{0D108BD9-81ED-4DB2-BD59-A6C34878D82A}">
                    <a16:rowId xmlns:a16="http://schemas.microsoft.com/office/drawing/2014/main" val="4292908126"/>
                  </a:ext>
                </a:extLst>
              </a:tr>
              <a:tr h="293144">
                <a:tc>
                  <a:txBody>
                    <a:bodyPr/>
                    <a:lstStyle/>
                    <a:p>
                      <a:pPr fontAlgn="ctr"/>
                      <a:r>
                        <a:rPr lang="en-US" sz="1300">
                          <a:effectLst/>
                        </a:rPr>
                        <a:t>Thyroid</a:t>
                      </a:r>
                    </a:p>
                  </a:txBody>
                  <a:tcPr marL="68762" marR="68762" marT="34380" marB="34380" anchor="ctr"/>
                </a:tc>
                <a:tc>
                  <a:txBody>
                    <a:bodyPr/>
                    <a:lstStyle/>
                    <a:p>
                      <a:pPr fontAlgn="ctr"/>
                      <a:r>
                        <a:rPr lang="en-US" sz="1300">
                          <a:effectLst/>
                        </a:rPr>
                        <a:t>Thyroxine, triiodothyronine</a:t>
                      </a:r>
                    </a:p>
                  </a:txBody>
                  <a:tcPr marL="68762" marR="68762" marT="34380" marB="34380" anchor="ctr"/>
                </a:tc>
                <a:tc>
                  <a:txBody>
                    <a:bodyPr/>
                    <a:lstStyle/>
                    <a:p>
                      <a:pPr fontAlgn="ctr"/>
                      <a:r>
                        <a:rPr lang="en-US" sz="1300">
                          <a:effectLst/>
                        </a:rPr>
                        <a:t>Regulate metabolism and appetite</a:t>
                      </a:r>
                    </a:p>
                  </a:txBody>
                  <a:tcPr marL="68762" marR="68762" marT="34380" marB="34380" anchor="ctr"/>
                </a:tc>
                <a:extLst>
                  <a:ext uri="{0D108BD9-81ED-4DB2-BD59-A6C34878D82A}">
                    <a16:rowId xmlns:a16="http://schemas.microsoft.com/office/drawing/2014/main" val="2235621420"/>
                  </a:ext>
                </a:extLst>
              </a:tr>
              <a:tr h="484691">
                <a:tc>
                  <a:txBody>
                    <a:bodyPr/>
                    <a:lstStyle/>
                    <a:p>
                      <a:pPr fontAlgn="ctr"/>
                      <a:r>
                        <a:rPr lang="en-US" sz="1300" dirty="0">
                          <a:effectLst/>
                        </a:rPr>
                        <a:t>Pineal</a:t>
                      </a:r>
                    </a:p>
                  </a:txBody>
                  <a:tcPr marL="68762" marR="68762" marT="34380" marB="34380" anchor="ctr"/>
                </a:tc>
                <a:tc>
                  <a:txBody>
                    <a:bodyPr/>
                    <a:lstStyle/>
                    <a:p>
                      <a:pPr fontAlgn="ctr"/>
                      <a:r>
                        <a:rPr lang="en-US" sz="1300">
                          <a:effectLst/>
                        </a:rPr>
                        <a:t>Melatonin</a:t>
                      </a:r>
                    </a:p>
                  </a:txBody>
                  <a:tcPr marL="68762" marR="68762" marT="34380" marB="34380" anchor="ctr"/>
                </a:tc>
                <a:tc>
                  <a:txBody>
                    <a:bodyPr/>
                    <a:lstStyle/>
                    <a:p>
                      <a:pPr fontAlgn="ctr"/>
                      <a:r>
                        <a:rPr lang="en-US" sz="1300">
                          <a:effectLst/>
                        </a:rPr>
                        <a:t>Regulate some biological rhythms such as sleep cycles</a:t>
                      </a:r>
                    </a:p>
                  </a:txBody>
                  <a:tcPr marL="68762" marR="68762" marT="34380" marB="34380" anchor="ctr"/>
                </a:tc>
                <a:extLst>
                  <a:ext uri="{0D108BD9-81ED-4DB2-BD59-A6C34878D82A}">
                    <a16:rowId xmlns:a16="http://schemas.microsoft.com/office/drawing/2014/main" val="2290809605"/>
                  </a:ext>
                </a:extLst>
              </a:tr>
              <a:tr h="484691">
                <a:tc>
                  <a:txBody>
                    <a:bodyPr/>
                    <a:lstStyle/>
                    <a:p>
                      <a:pPr fontAlgn="ctr"/>
                      <a:r>
                        <a:rPr lang="en-US" sz="1300">
                          <a:effectLst/>
                        </a:rPr>
                        <a:t>Adrenal</a:t>
                      </a:r>
                    </a:p>
                  </a:txBody>
                  <a:tcPr marL="68762" marR="68762" marT="34380" marB="34380" anchor="ctr"/>
                </a:tc>
                <a:tc>
                  <a:txBody>
                    <a:bodyPr/>
                    <a:lstStyle/>
                    <a:p>
                      <a:pPr fontAlgn="ctr"/>
                      <a:r>
                        <a:rPr lang="en-US" sz="1300">
                          <a:effectLst/>
                        </a:rPr>
                        <a:t>Epinephrine, norepinephrine</a:t>
                      </a:r>
                    </a:p>
                  </a:txBody>
                  <a:tcPr marL="68762" marR="68762" marT="34380" marB="34380" anchor="ctr"/>
                </a:tc>
                <a:tc>
                  <a:txBody>
                    <a:bodyPr/>
                    <a:lstStyle/>
                    <a:p>
                      <a:pPr fontAlgn="ctr"/>
                      <a:r>
                        <a:rPr lang="en-US" sz="1300">
                          <a:effectLst/>
                        </a:rPr>
                        <a:t>Stress response, increase metabolic activities</a:t>
                      </a:r>
                    </a:p>
                  </a:txBody>
                  <a:tcPr marL="68762" marR="68762" marT="34380" marB="34380" anchor="ctr"/>
                </a:tc>
                <a:extLst>
                  <a:ext uri="{0D108BD9-81ED-4DB2-BD59-A6C34878D82A}">
                    <a16:rowId xmlns:a16="http://schemas.microsoft.com/office/drawing/2014/main" val="1861837859"/>
                  </a:ext>
                </a:extLst>
              </a:tr>
              <a:tr h="293144">
                <a:tc>
                  <a:txBody>
                    <a:bodyPr/>
                    <a:lstStyle/>
                    <a:p>
                      <a:pPr fontAlgn="ctr"/>
                      <a:r>
                        <a:rPr lang="en-US" sz="1300">
                          <a:effectLst/>
                        </a:rPr>
                        <a:t>Pancreas</a:t>
                      </a:r>
                    </a:p>
                  </a:txBody>
                  <a:tcPr marL="68762" marR="68762" marT="34380" marB="34380" anchor="ctr"/>
                </a:tc>
                <a:tc>
                  <a:txBody>
                    <a:bodyPr/>
                    <a:lstStyle/>
                    <a:p>
                      <a:pPr fontAlgn="ctr"/>
                      <a:r>
                        <a:rPr lang="en-US" sz="1300">
                          <a:effectLst/>
                        </a:rPr>
                        <a:t>Insulin, glucagon</a:t>
                      </a:r>
                    </a:p>
                  </a:txBody>
                  <a:tcPr marL="68762" marR="68762" marT="34380" marB="34380" anchor="ctr"/>
                </a:tc>
                <a:tc>
                  <a:txBody>
                    <a:bodyPr/>
                    <a:lstStyle/>
                    <a:p>
                      <a:pPr fontAlgn="ctr"/>
                      <a:r>
                        <a:rPr lang="en-US" sz="1300">
                          <a:effectLst/>
                        </a:rPr>
                        <a:t>Regulate blood sugar levels</a:t>
                      </a:r>
                    </a:p>
                  </a:txBody>
                  <a:tcPr marL="68762" marR="68762" marT="34380" marB="34380" anchor="ctr"/>
                </a:tc>
                <a:extLst>
                  <a:ext uri="{0D108BD9-81ED-4DB2-BD59-A6C34878D82A}">
                    <a16:rowId xmlns:a16="http://schemas.microsoft.com/office/drawing/2014/main" val="3626218856"/>
                  </a:ext>
                </a:extLst>
              </a:tr>
              <a:tr h="484691">
                <a:tc>
                  <a:txBody>
                    <a:bodyPr/>
                    <a:lstStyle/>
                    <a:p>
                      <a:pPr fontAlgn="ctr"/>
                      <a:r>
                        <a:rPr lang="en-US" sz="1300">
                          <a:effectLst/>
                        </a:rPr>
                        <a:t>Ovaries</a:t>
                      </a:r>
                    </a:p>
                  </a:txBody>
                  <a:tcPr marL="68762" marR="68762" marT="34380" marB="34380" anchor="ctr"/>
                </a:tc>
                <a:tc>
                  <a:txBody>
                    <a:bodyPr/>
                    <a:lstStyle/>
                    <a:p>
                      <a:pPr fontAlgn="ctr"/>
                      <a:r>
                        <a:rPr lang="en-US" sz="1300">
                          <a:effectLst/>
                        </a:rPr>
                        <a:t>Estrogen, progesterone</a:t>
                      </a:r>
                    </a:p>
                  </a:txBody>
                  <a:tcPr marL="68762" marR="68762" marT="34380" marB="34380" anchor="ctr"/>
                </a:tc>
                <a:tc>
                  <a:txBody>
                    <a:bodyPr/>
                    <a:lstStyle/>
                    <a:p>
                      <a:pPr fontAlgn="ctr"/>
                      <a:r>
                        <a:rPr lang="en-US" sz="1300">
                          <a:effectLst/>
                        </a:rPr>
                        <a:t>Mediate sexual motivation and behavior, reproduction</a:t>
                      </a:r>
                    </a:p>
                  </a:txBody>
                  <a:tcPr marL="68762" marR="68762" marT="34380" marB="34380" anchor="ctr"/>
                </a:tc>
                <a:extLst>
                  <a:ext uri="{0D108BD9-81ED-4DB2-BD59-A6C34878D82A}">
                    <a16:rowId xmlns:a16="http://schemas.microsoft.com/office/drawing/2014/main" val="1800723888"/>
                  </a:ext>
                </a:extLst>
              </a:tr>
              <a:tr h="484691">
                <a:tc>
                  <a:txBody>
                    <a:bodyPr/>
                    <a:lstStyle/>
                    <a:p>
                      <a:pPr fontAlgn="ctr"/>
                      <a:r>
                        <a:rPr lang="en-US" sz="1300">
                          <a:effectLst/>
                        </a:rPr>
                        <a:t>Testes</a:t>
                      </a:r>
                    </a:p>
                  </a:txBody>
                  <a:tcPr marL="68762" marR="68762" marT="34380" marB="34380" anchor="ctr"/>
                </a:tc>
                <a:tc>
                  <a:txBody>
                    <a:bodyPr/>
                    <a:lstStyle/>
                    <a:p>
                      <a:pPr fontAlgn="ctr"/>
                      <a:r>
                        <a:rPr lang="en-US" sz="1300">
                          <a:effectLst/>
                        </a:rPr>
                        <a:t>Androgens, such as testosterone</a:t>
                      </a:r>
                    </a:p>
                  </a:txBody>
                  <a:tcPr marL="68762" marR="68762" marT="34380" marB="34380" anchor="ctr"/>
                </a:tc>
                <a:tc>
                  <a:txBody>
                    <a:bodyPr/>
                    <a:lstStyle/>
                    <a:p>
                      <a:pPr fontAlgn="ctr"/>
                      <a:r>
                        <a:rPr lang="en-US" sz="1300" dirty="0">
                          <a:effectLst/>
                        </a:rPr>
                        <a:t>Mediate sexual motivation and behavior, reproduction</a:t>
                      </a:r>
                    </a:p>
                  </a:txBody>
                  <a:tcPr marL="68762" marR="68762" marT="34380" marB="34380" anchor="ctr"/>
                </a:tc>
                <a:extLst>
                  <a:ext uri="{0D108BD9-81ED-4DB2-BD59-A6C34878D82A}">
                    <a16:rowId xmlns:a16="http://schemas.microsoft.com/office/drawing/2014/main" val="1473014894"/>
                  </a:ext>
                </a:extLst>
              </a:tr>
            </a:tbl>
          </a:graphicData>
        </a:graphic>
      </p:graphicFrame>
    </p:spTree>
    <p:extLst>
      <p:ext uri="{BB962C8B-B14F-4D97-AF65-F5344CB8AC3E}">
        <p14:creationId xmlns:p14="http://schemas.microsoft.com/office/powerpoint/2010/main" val="1291189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C72612-1BDA-C9B4-4642-853B918EA5AD}"/>
              </a:ext>
            </a:extLst>
          </p:cNvPr>
          <p:cNvSpPr>
            <a:spLocks noGrp="1"/>
          </p:cNvSpPr>
          <p:nvPr>
            <p:ph type="title"/>
          </p:nvPr>
        </p:nvSpPr>
        <p:spPr/>
        <p:txBody>
          <a:bodyPr/>
          <a:lstStyle/>
          <a:p>
            <a:r>
              <a:rPr lang="en-US" dirty="0"/>
              <a:t>Next Time on PSY 203…</a:t>
            </a:r>
          </a:p>
        </p:txBody>
      </p:sp>
      <p:sp>
        <p:nvSpPr>
          <p:cNvPr id="6" name="Content Placeholder 5">
            <a:extLst>
              <a:ext uri="{FF2B5EF4-FFF2-40B4-BE49-F238E27FC236}">
                <a16:creationId xmlns:a16="http://schemas.microsoft.com/office/drawing/2014/main" id="{E6B215B6-ECB8-B99A-E6D9-E2DAD655333E}"/>
              </a:ext>
            </a:extLst>
          </p:cNvPr>
          <p:cNvSpPr>
            <a:spLocks noGrp="1"/>
          </p:cNvSpPr>
          <p:nvPr>
            <p:ph sz="half" idx="1"/>
          </p:nvPr>
        </p:nvSpPr>
        <p:spPr/>
        <p:txBody>
          <a:bodyPr/>
          <a:lstStyle/>
          <a:p>
            <a:r>
              <a:rPr lang="en-US" sz="2000" b="1" dirty="0"/>
              <a:t>Before Next Class:</a:t>
            </a:r>
          </a:p>
          <a:p>
            <a:endParaRPr lang="en-US" dirty="0"/>
          </a:p>
          <a:p>
            <a:pPr marL="285750" indent="-285750">
              <a:buFont typeface="Arial" panose="020B0604020202020204" pitchFamily="34" charset="0"/>
              <a:buChar char="•"/>
            </a:pPr>
            <a:r>
              <a:rPr lang="en-US" dirty="0"/>
              <a:t>Read Chapter 8</a:t>
            </a:r>
          </a:p>
          <a:p>
            <a:pPr marL="285750" indent="-285750">
              <a:buFont typeface="Arial" panose="020B0604020202020204" pitchFamily="34" charset="0"/>
              <a:buChar char="•"/>
            </a:pPr>
            <a:r>
              <a:rPr lang="en-US" dirty="0"/>
              <a:t>Take Chapter 8 Quiz</a:t>
            </a:r>
          </a:p>
          <a:p>
            <a:pPr marL="514350" lvl="1" indent="-285750"/>
            <a:r>
              <a:rPr lang="en-US" dirty="0"/>
              <a:t>Due 2/3 at 11:59 pm</a:t>
            </a:r>
          </a:p>
        </p:txBody>
      </p:sp>
      <p:sp>
        <p:nvSpPr>
          <p:cNvPr id="7" name="Content Placeholder 6">
            <a:extLst>
              <a:ext uri="{FF2B5EF4-FFF2-40B4-BE49-F238E27FC236}">
                <a16:creationId xmlns:a16="http://schemas.microsoft.com/office/drawing/2014/main" id="{C9FF5256-32F9-90A8-E86D-385CEDD32AC4}"/>
              </a:ext>
            </a:extLst>
          </p:cNvPr>
          <p:cNvSpPr>
            <a:spLocks noGrp="1"/>
          </p:cNvSpPr>
          <p:nvPr>
            <p:ph sz="half" idx="13"/>
          </p:nvPr>
        </p:nvSpPr>
        <p:spPr/>
        <p:txBody>
          <a:bodyPr/>
          <a:lstStyle/>
          <a:p>
            <a:pPr marL="0" indent="0">
              <a:buNone/>
            </a:pPr>
            <a:r>
              <a:rPr lang="en-US" sz="2000" b="1" dirty="0"/>
              <a:t>Next Class:</a:t>
            </a:r>
          </a:p>
          <a:p>
            <a:pPr marL="0" indent="0">
              <a:buNone/>
            </a:pPr>
            <a:endParaRPr lang="en-US" dirty="0"/>
          </a:p>
          <a:p>
            <a:r>
              <a:rPr lang="en-US" dirty="0"/>
              <a:t>Chapter 8- Memory</a:t>
            </a:r>
          </a:p>
        </p:txBody>
      </p:sp>
    </p:spTree>
    <p:extLst>
      <p:ext uri="{BB962C8B-B14F-4D97-AF65-F5344CB8AC3E}">
        <p14:creationId xmlns:p14="http://schemas.microsoft.com/office/powerpoint/2010/main" val="3204417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E9AC8E-D6A2-2AF4-F222-E6C86BC8DDB0}"/>
              </a:ext>
            </a:extLst>
          </p:cNvPr>
          <p:cNvSpPr>
            <a:spLocks noGrp="1"/>
          </p:cNvSpPr>
          <p:nvPr>
            <p:ph type="title"/>
          </p:nvPr>
        </p:nvSpPr>
        <p:spPr/>
        <p:txBody>
          <a:bodyPr/>
          <a:lstStyle/>
          <a:p>
            <a:r>
              <a:rPr lang="en-US" dirty="0"/>
              <a:t>The Punnett Square </a:t>
            </a:r>
          </a:p>
        </p:txBody>
      </p:sp>
      <p:sp>
        <p:nvSpPr>
          <p:cNvPr id="5" name="Content Placeholder 4">
            <a:extLst>
              <a:ext uri="{FF2B5EF4-FFF2-40B4-BE49-F238E27FC236}">
                <a16:creationId xmlns:a16="http://schemas.microsoft.com/office/drawing/2014/main" id="{D9B5110D-D5D8-6246-A6EE-40C90D717EC1}"/>
              </a:ext>
            </a:extLst>
          </p:cNvPr>
          <p:cNvSpPr>
            <a:spLocks noGrp="1"/>
          </p:cNvSpPr>
          <p:nvPr>
            <p:ph sz="half" idx="14"/>
          </p:nvPr>
        </p:nvSpPr>
        <p:spPr>
          <a:xfrm>
            <a:off x="862873" y="2073183"/>
            <a:ext cx="4873446" cy="3421925"/>
          </a:xfrm>
        </p:spPr>
        <p:txBody>
          <a:bodyPr/>
          <a:lstStyle/>
          <a:p>
            <a:r>
              <a:rPr lang="en-US" dirty="0"/>
              <a:t>Each parent is heterozygous for the trait (we will use eye color, where brown is dominant, and blue is recessive)</a:t>
            </a:r>
          </a:p>
          <a:p>
            <a:pPr lvl="1"/>
            <a:r>
              <a:rPr lang="en-US" dirty="0"/>
              <a:t>25% Chance of homozygous brown genotype</a:t>
            </a:r>
            <a:br>
              <a:rPr lang="en-US" dirty="0"/>
            </a:br>
            <a:r>
              <a:rPr lang="en-US" dirty="0"/>
              <a:t>(phenotype expressed= brown) </a:t>
            </a:r>
          </a:p>
          <a:p>
            <a:pPr lvl="1"/>
            <a:r>
              <a:rPr lang="en-US" dirty="0"/>
              <a:t>50% Chance of heterozygous brown genotype (phenotype expressed= brown)</a:t>
            </a:r>
          </a:p>
          <a:p>
            <a:pPr lvl="1"/>
            <a:r>
              <a:rPr lang="en-US" dirty="0"/>
              <a:t>25% Chance of homozygous blue genotype</a:t>
            </a:r>
            <a:br>
              <a:rPr lang="en-US" dirty="0"/>
            </a:br>
            <a:r>
              <a:rPr lang="en-US" dirty="0"/>
              <a:t>(phenotype expressed= blue) </a:t>
            </a:r>
          </a:p>
          <a:p>
            <a:endParaRPr lang="en-US" dirty="0"/>
          </a:p>
        </p:txBody>
      </p:sp>
      <p:pic>
        <p:nvPicPr>
          <p:cNvPr id="2052" name="Picture 4" descr="A Punnett square shows the four possible combinations (NN, Np, Np, pp) resulting from the pairing of two Np parents.">
            <a:extLst>
              <a:ext uri="{FF2B5EF4-FFF2-40B4-BE49-F238E27FC236}">
                <a16:creationId xmlns:a16="http://schemas.microsoft.com/office/drawing/2014/main" id="{C880ECA7-1AA5-4D8F-8463-0AB8AB8B219A}"/>
              </a:ext>
            </a:extLst>
          </p:cNvPr>
          <p:cNvPicPr>
            <a:picLocks noGrp="1" noChangeAspect="1" noChangeArrowheads="1"/>
          </p:cNvPicPr>
          <p:nvPr>
            <p:ph sz="half" idx="15"/>
          </p:nvPr>
        </p:nvPicPr>
        <p:blipFill>
          <a:blip r:embed="rId3">
            <a:extLst>
              <a:ext uri="{28A0092B-C50C-407E-A947-70E740481C1C}">
                <a14:useLocalDpi xmlns:a14="http://schemas.microsoft.com/office/drawing/2010/main" val="0"/>
              </a:ext>
            </a:extLst>
          </a:blip>
          <a:stretch>
            <a:fillRect/>
          </a:stretch>
        </p:blipFill>
        <p:spPr bwMode="auto">
          <a:xfrm>
            <a:off x="7074016" y="1911847"/>
            <a:ext cx="3681070" cy="368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105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FD0F7-CD14-598A-A623-63D7F19CCE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C16E96-F435-030E-FE71-06E2C99DAAA9}"/>
              </a:ext>
            </a:extLst>
          </p:cNvPr>
          <p:cNvSpPr>
            <a:spLocks noGrp="1"/>
          </p:cNvSpPr>
          <p:nvPr>
            <p:ph type="title"/>
          </p:nvPr>
        </p:nvSpPr>
        <p:spPr/>
        <p:txBody>
          <a:bodyPr>
            <a:normAutofit/>
          </a:bodyPr>
          <a:lstStyle/>
          <a:p>
            <a:r>
              <a:rPr lang="en-US" dirty="0"/>
              <a:t>How Does Genetics Relate to Psychology?</a:t>
            </a:r>
          </a:p>
        </p:txBody>
      </p:sp>
      <p:sp>
        <p:nvSpPr>
          <p:cNvPr id="3" name="Content Placeholder 2">
            <a:extLst>
              <a:ext uri="{FF2B5EF4-FFF2-40B4-BE49-F238E27FC236}">
                <a16:creationId xmlns:a16="http://schemas.microsoft.com/office/drawing/2014/main" id="{5868869A-7A3B-5A6A-3196-013924994969}"/>
              </a:ext>
            </a:extLst>
          </p:cNvPr>
          <p:cNvSpPr>
            <a:spLocks noGrp="1"/>
          </p:cNvSpPr>
          <p:nvPr>
            <p:ph idx="1"/>
          </p:nvPr>
        </p:nvSpPr>
        <p:spPr>
          <a:xfrm>
            <a:off x="4934495" y="1271450"/>
            <a:ext cx="6876502" cy="4199127"/>
          </a:xfrm>
        </p:spPr>
        <p:txBody>
          <a:bodyPr>
            <a:normAutofit/>
          </a:bodyPr>
          <a:lstStyle/>
          <a:p>
            <a:pPr>
              <a:buFont typeface="Arial" panose="020B0604020202020204" pitchFamily="34" charset="0"/>
              <a:buChar char="•"/>
            </a:pPr>
            <a:r>
              <a:rPr lang="en-US" sz="1600" dirty="0"/>
              <a:t>According to Charles Darwin’s </a:t>
            </a:r>
            <a:r>
              <a:rPr lang="en-US" sz="1600" b="1" dirty="0"/>
              <a:t>theory of evolution by natural selection</a:t>
            </a:r>
            <a:r>
              <a:rPr lang="en-US" sz="1600" dirty="0"/>
              <a:t>, the environment controls which genes continue to another generation by favoring traits that help with survival</a:t>
            </a:r>
          </a:p>
          <a:p>
            <a:pPr>
              <a:buFont typeface="Arial" panose="020B0604020202020204" pitchFamily="34" charset="0"/>
              <a:buChar char="•"/>
            </a:pPr>
            <a:r>
              <a:rPr lang="en-US" sz="1600" b="1" dirty="0"/>
              <a:t>Mutation</a:t>
            </a:r>
            <a:r>
              <a:rPr lang="en-US" sz="1600" dirty="0"/>
              <a:t>- when genes are permanently changed, which may help or hinder the individual in that particular environment (ex: sickle cell anemia and malaria)</a:t>
            </a:r>
          </a:p>
          <a:p>
            <a:pPr>
              <a:buFont typeface="Arial" panose="020B0604020202020204" pitchFamily="34" charset="0"/>
              <a:buChar char="•"/>
            </a:pPr>
            <a:r>
              <a:rPr lang="en-US" sz="1600" b="1" dirty="0"/>
              <a:t>Range of reaction</a:t>
            </a:r>
            <a:r>
              <a:rPr lang="en-US" sz="1600" dirty="0"/>
              <a:t>- Genes give a range of possibilities (such as a certain capacity for intelligence) while the environment dictates where on the range an individual will fall</a:t>
            </a:r>
          </a:p>
          <a:p>
            <a:pPr>
              <a:buFont typeface="Arial" panose="020B0604020202020204" pitchFamily="34" charset="0"/>
              <a:buChar char="•"/>
            </a:pPr>
            <a:r>
              <a:rPr lang="en-US" sz="1600" b="1" dirty="0"/>
              <a:t>Genetic environmental correlation</a:t>
            </a:r>
            <a:r>
              <a:rPr lang="en-US" sz="1600" dirty="0"/>
              <a:t>- the interaction between genes and environment have an impact in both directions (ex: children born to athletic parents)</a:t>
            </a:r>
          </a:p>
          <a:p>
            <a:pPr>
              <a:buFont typeface="Arial" panose="020B0604020202020204" pitchFamily="34" charset="0"/>
              <a:buChar char="•"/>
            </a:pPr>
            <a:r>
              <a:rPr lang="en-US" sz="1600" b="1" dirty="0"/>
              <a:t>Epigenetics</a:t>
            </a:r>
            <a:r>
              <a:rPr lang="en-US" sz="1600" dirty="0"/>
              <a:t>- a field of study centered around how genotypes can be expressed in completely different ways based on their environment (ex: identical twins adopted by different parents)</a:t>
            </a:r>
          </a:p>
        </p:txBody>
      </p:sp>
    </p:spTree>
    <p:extLst>
      <p:ext uri="{BB962C8B-B14F-4D97-AF65-F5344CB8AC3E}">
        <p14:creationId xmlns:p14="http://schemas.microsoft.com/office/powerpoint/2010/main" val="4072980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5BA3-B2B2-4C10-A7D0-A105DB4899C8}"/>
              </a:ext>
            </a:extLst>
          </p:cNvPr>
          <p:cNvSpPr>
            <a:spLocks noGrp="1"/>
          </p:cNvSpPr>
          <p:nvPr>
            <p:ph type="title"/>
          </p:nvPr>
        </p:nvSpPr>
        <p:spPr/>
        <p:txBody>
          <a:bodyPr>
            <a:normAutofit/>
          </a:bodyPr>
          <a:lstStyle/>
          <a:p>
            <a:r>
              <a:rPr lang="en-US"/>
              <a:t>How Do Genes Interact with Our Environment?</a:t>
            </a:r>
            <a:endParaRPr lang="en-US" dirty="0"/>
          </a:p>
        </p:txBody>
      </p:sp>
      <p:sp>
        <p:nvSpPr>
          <p:cNvPr id="3" name="Content Placeholder 2">
            <a:extLst>
              <a:ext uri="{FF2B5EF4-FFF2-40B4-BE49-F238E27FC236}">
                <a16:creationId xmlns:a16="http://schemas.microsoft.com/office/drawing/2014/main" id="{6F3EC901-3AD1-4384-8AAC-8B6372EAAC2F}"/>
              </a:ext>
            </a:extLst>
          </p:cNvPr>
          <p:cNvSpPr>
            <a:spLocks noGrp="1"/>
          </p:cNvSpPr>
          <p:nvPr>
            <p:ph idx="1"/>
          </p:nvPr>
        </p:nvSpPr>
        <p:spPr>
          <a:xfrm>
            <a:off x="4934495" y="1271450"/>
            <a:ext cx="6876502" cy="4199127"/>
          </a:xfrm>
        </p:spPr>
        <p:txBody>
          <a:bodyPr>
            <a:normAutofit/>
          </a:bodyPr>
          <a:lstStyle/>
          <a:p>
            <a:pPr>
              <a:buFont typeface="Arial" panose="020B0604020202020204" pitchFamily="34" charset="0"/>
              <a:buChar char="•"/>
            </a:pPr>
            <a:r>
              <a:rPr lang="en-US" sz="2400" dirty="0"/>
              <a:t>Genetics can impact behavioral characteristics such as personality traits or personal preferences</a:t>
            </a:r>
          </a:p>
          <a:p>
            <a:pPr>
              <a:buFont typeface="Arial" panose="020B0604020202020204" pitchFamily="34" charset="0"/>
              <a:buChar char="•"/>
            </a:pPr>
            <a:r>
              <a:rPr lang="en-US" sz="2400" dirty="0"/>
              <a:t>Many psychological disorders are a blend of genetic and environmental factors. </a:t>
            </a:r>
          </a:p>
          <a:p>
            <a:pPr>
              <a:buFont typeface="Arial" panose="020B0604020202020204" pitchFamily="34" charset="0"/>
              <a:buChar char="•"/>
            </a:pPr>
            <a:r>
              <a:rPr lang="en-US" sz="2400" dirty="0"/>
              <a:t>We cannot accurately address psychology without understanding the genetic roots for many topics</a:t>
            </a:r>
          </a:p>
          <a:p>
            <a:pPr marL="0" indent="0">
              <a:buNone/>
            </a:pP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3606493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FC457F-70E3-56CA-2A26-6410E8BFDA22}"/>
              </a:ext>
            </a:extLst>
          </p:cNvPr>
          <p:cNvSpPr>
            <a:spLocks noGrp="1"/>
          </p:cNvSpPr>
          <p:nvPr>
            <p:ph type="title"/>
          </p:nvPr>
        </p:nvSpPr>
        <p:spPr>
          <a:xfrm>
            <a:off x="220927" y="3261092"/>
            <a:ext cx="10515600" cy="1325563"/>
          </a:xfrm>
        </p:spPr>
        <p:txBody>
          <a:bodyPr/>
          <a:lstStyle/>
          <a:p>
            <a:r>
              <a:rPr lang="en-US" dirty="0"/>
              <a:t>The Nervous System</a:t>
            </a:r>
          </a:p>
        </p:txBody>
      </p:sp>
    </p:spTree>
    <p:extLst>
      <p:ext uri="{BB962C8B-B14F-4D97-AF65-F5344CB8AC3E}">
        <p14:creationId xmlns:p14="http://schemas.microsoft.com/office/powerpoint/2010/main" val="46761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EAF9C-BCC8-DDCA-F77E-7F13D7541B5F}"/>
              </a:ext>
            </a:extLst>
          </p:cNvPr>
          <p:cNvSpPr>
            <a:spLocks noGrp="1"/>
          </p:cNvSpPr>
          <p:nvPr>
            <p:ph type="title"/>
          </p:nvPr>
        </p:nvSpPr>
        <p:spPr/>
        <p:txBody>
          <a:bodyPr/>
          <a:lstStyle/>
          <a:p>
            <a:r>
              <a:rPr lang="en-US" dirty="0"/>
              <a:t>The Nervous System</a:t>
            </a:r>
          </a:p>
        </p:txBody>
      </p:sp>
      <p:sp>
        <p:nvSpPr>
          <p:cNvPr id="5" name="Content Placeholder 4">
            <a:extLst>
              <a:ext uri="{FF2B5EF4-FFF2-40B4-BE49-F238E27FC236}">
                <a16:creationId xmlns:a16="http://schemas.microsoft.com/office/drawing/2014/main" id="{F7FCD3A6-8C7B-1631-E8E8-66C6A0A9090D}"/>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The nervous system is the relay system for the body, passing messages to and from the brain</a:t>
            </a:r>
          </a:p>
          <a:p>
            <a:pPr marL="285750" indent="-285750">
              <a:buFont typeface="Arial" panose="020B0604020202020204" pitchFamily="34" charset="0"/>
              <a:buChar char="•"/>
            </a:pPr>
            <a:r>
              <a:rPr lang="en-US" b="1" dirty="0"/>
              <a:t>Neuron</a:t>
            </a:r>
            <a:r>
              <a:rPr lang="en-US" dirty="0"/>
              <a:t>- the main type of cell in the nervous system, which is responsible for the passing of communication</a:t>
            </a:r>
          </a:p>
          <a:p>
            <a:pPr marL="285750" indent="-285750">
              <a:buFont typeface="Arial" panose="020B0604020202020204" pitchFamily="34" charset="0"/>
              <a:buChar char="•"/>
            </a:pPr>
            <a:r>
              <a:rPr lang="en-US" b="1" dirty="0"/>
              <a:t>Glial cells</a:t>
            </a:r>
            <a:r>
              <a:rPr lang="en-US" dirty="0"/>
              <a:t>- the “assistants” of neurons, helping to provide structure, nutrients, and other basic needs</a:t>
            </a:r>
          </a:p>
          <a:p>
            <a:pPr marL="285750" indent="-285750">
              <a:buFont typeface="Arial" panose="020B0604020202020204" pitchFamily="34" charset="0"/>
              <a:buChar char="•"/>
            </a:pPr>
            <a:r>
              <a:rPr lang="en-US" b="1" dirty="0"/>
              <a:t>Neurotransmitters</a:t>
            </a:r>
            <a:r>
              <a:rPr lang="en-US" dirty="0"/>
              <a:t>- chemical messengers passed between neurons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68451633"/>
      </p:ext>
    </p:extLst>
  </p:cSld>
  <p:clrMapOvr>
    <a:masterClrMapping/>
  </p:clrMapOvr>
</p:sld>
</file>

<file path=ppt/theme/theme1.xml><?xml version="1.0" encoding="utf-8"?>
<a:theme xmlns:a="http://schemas.openxmlformats.org/drawingml/2006/main" name="Theme1">
  <a:themeElements>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fontScheme name="Custom 74">
      <a:majorFont>
        <a:latin typeface="Jumble"/>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9BC92F25-6ABD-4941-9623-CF00B01CD76F}" vid="{6411ECBA-D1BF-4608-B3A4-83EF8A192D9B}"/>
    </a:ext>
  </a:extLst>
</a:theme>
</file>

<file path=ppt/theme/theme2.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themeOverride>
</file>

<file path=ppt/theme/themeOverride2.xml><?xml version="1.0" encoding="utf-8"?>
<a:themeOverride xmlns:a="http://schemas.openxmlformats.org/drawingml/2006/main">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themeOverride>
</file>

<file path=docProps/app.xml><?xml version="1.0" encoding="utf-8"?>
<Properties xmlns="http://schemas.openxmlformats.org/officeDocument/2006/extended-properties" xmlns:vt="http://schemas.openxmlformats.org/officeDocument/2006/docPropsVTypes">
  <Template>Theme1</Template>
  <TotalTime>1553</TotalTime>
  <Words>1995</Words>
  <Application>Microsoft Office PowerPoint</Application>
  <PresentationFormat>Widescreen</PresentationFormat>
  <Paragraphs>177</Paragraphs>
  <Slides>43</Slides>
  <Notes>43</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vt:lpstr>
      <vt:lpstr>Calibri</vt:lpstr>
      <vt:lpstr>Century Gothic</vt:lpstr>
      <vt:lpstr>Dante</vt:lpstr>
      <vt:lpstr>Dante (Headings)2</vt:lpstr>
      <vt:lpstr>Jumble</vt:lpstr>
      <vt:lpstr>Speak Pro</vt:lpstr>
      <vt:lpstr>Wingdings 2</vt:lpstr>
      <vt:lpstr>Theme1</vt:lpstr>
      <vt:lpstr>OffsetVTI</vt:lpstr>
      <vt:lpstr>Chapter 3- Biopsychology</vt:lpstr>
      <vt:lpstr>Agenda</vt:lpstr>
      <vt:lpstr>Genetics: The Nuts and Bolts</vt:lpstr>
      <vt:lpstr>How are Genes Expressed?</vt:lpstr>
      <vt:lpstr>The Punnett Square </vt:lpstr>
      <vt:lpstr>How Does Genetics Relate to Psychology?</vt:lpstr>
      <vt:lpstr>How Do Genes Interact with Our Environment?</vt:lpstr>
      <vt:lpstr>The Nervous System</vt:lpstr>
      <vt:lpstr>The Nervous System</vt:lpstr>
      <vt:lpstr>The Neuron</vt:lpstr>
      <vt:lpstr>The Neuron</vt:lpstr>
      <vt:lpstr>The Neuron</vt:lpstr>
      <vt:lpstr>The Neuron</vt:lpstr>
      <vt:lpstr>The Synaptic Cleft</vt:lpstr>
      <vt:lpstr>Steps of Communication Between Neurons</vt:lpstr>
      <vt:lpstr>This process occurs for every communication between neurons, spurring everything from clenching a muscle to considering a memory. This electrical messaging system is used at every level of the nervous system.</vt:lpstr>
      <vt:lpstr>The Spinal Cord</vt:lpstr>
      <vt:lpstr>Major Divisions of the Brain: Split the Hemispheres</vt:lpstr>
      <vt:lpstr>Major Divisions of the Brain: The Forebrain, Midbrain, and Hindbrain</vt:lpstr>
      <vt:lpstr>The Forebrain</vt:lpstr>
      <vt:lpstr>The Midbrain</vt:lpstr>
      <vt:lpstr>The Hindbrain</vt:lpstr>
      <vt:lpstr>PowerPoint Presentation</vt:lpstr>
      <vt:lpstr>The Brain</vt:lpstr>
      <vt:lpstr>The Brain</vt:lpstr>
      <vt:lpstr>The Brain</vt:lpstr>
      <vt:lpstr>The Brain</vt:lpstr>
      <vt:lpstr>The Brain</vt:lpstr>
      <vt:lpstr>The Brain</vt:lpstr>
      <vt:lpstr>The Brain</vt:lpstr>
      <vt:lpstr>The Brain</vt:lpstr>
      <vt:lpstr>The Brain</vt:lpstr>
      <vt:lpstr>The Brain</vt:lpstr>
      <vt:lpstr>Lobes of the Brain</vt:lpstr>
      <vt:lpstr>PowerPoint Presentation</vt:lpstr>
      <vt:lpstr>Damage to  Broca’s Area</vt:lpstr>
      <vt:lpstr>Damage to Wernicke’s Area</vt:lpstr>
      <vt:lpstr>Technology for Studying the Brain</vt:lpstr>
      <vt:lpstr>PET Scan</vt:lpstr>
      <vt:lpstr>We’ve discussed how the body can send messages with neurotransmitters. Are there any other ways the body sends messages?</vt:lpstr>
      <vt:lpstr>The Endocrine System</vt:lpstr>
      <vt:lpstr>Major Endocrine Glands and Hormones</vt:lpstr>
      <vt:lpstr>Next Time on PSY 203…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Biopsychology</dc:title>
  <dc:creator>Bryanna Scheuler</dc:creator>
  <cp:lastModifiedBy>Bryanna Scheuler</cp:lastModifiedBy>
  <cp:revision>10</cp:revision>
  <dcterms:created xsi:type="dcterms:W3CDTF">2021-09-05T21:57:10Z</dcterms:created>
  <dcterms:modified xsi:type="dcterms:W3CDTF">2026-01-27T14:35:29Z</dcterms:modified>
</cp:coreProperties>
</file>